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88" r:id="rId39"/>
    <p:sldId id="261" r:id="rId7"/>
    <p:sldId id="262" r:id="rId8"/>
    <p:sldId id="263" r:id="rId9"/>
    <p:sldId id="294" r:id="rId45"/>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9" r:id="rId40"/>
    <p:sldId id="290" r:id="rId41"/>
    <p:sldId id="291" r:id="rId42"/>
    <p:sldId id="292" r:id="rId43"/>
    <p:sldId id="293" r:id="rId44"/>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  <Relationship Id="rId39" Type="http://schemas.openxmlformats.org/officeDocument/2006/relationships/slide" Target="slides/slide33.xml"/>
<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Introduce yourself, then ask Board and Committee members in the room to stand and introduce themselves. Then go around the room and let each new resident say their name, their street, and where they moved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about 45 minutes, questions welcome throughout. Everything on these slides also lives on ishoa.org.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Indian Summer is unusual — the golf course was here before the houses were.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 the building phases explain why streets, lot sizes and even the rules feel a little different from one part of Indian Summer to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a resident may belong to both ISHOA and a sub-HOA and pay both. Ask new residents which street they're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nice detail for newcomers: they drive past a 170-year-old historic site every day. Mention that the Pet Committee's puppy parties are held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Preserve is one of the things that makes Indian Summer different from other gated golf communities. It exists because residents chose not to develop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'no pets' — this surprises new dog owners who assume the Preserve is a dog-walking trail. Point them to the Chehalis-Western Trail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amenity — mention Mount Rainier views and the Chambers Lake overlook. The trail is maintained by the City of Lacey and Thurston County, not by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misunderstood thing by new residents. Slow down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clearly: paying HOA dues does not make you a golf member, and golf membership does not exempt you from HOA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positively: the course is beautiful to look at and easy to enjoy from the Clubhouse. Mention Wine Club and Thirsty Thursdays as ways non-golfers use the Clubhouse.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governance. Keep it light; the detail is all on the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them: you agreed to the CC&amp;Rs when you bought. Encourage them to actually read them — and to send comments to the CC&amp;R Rewrite Committee.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it top to bottom. The Board sets direction, VIS executes, committees do the work, and the sub-HOAs govern their own smaller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Board members present stand up. Stress that homeowners are welcome at every meeting and can address the Board at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a show of hands: who lives in a sub-HOA? Point them to their sub-HOA president.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emotional center of the talk. Slow down. Name a few of the volunteers who are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 couple of the taglines out loud, then say: the next slides walk through what each one actually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new-resident mistake is painting or fencing first and asking later. Encourage them to call the ARB chair before they hire a contractor.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great entry point for volunteers with construction, irrigation or landscaping backgrounds — but stress that it is oversight, not manual labor.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four basics out loud: garage doors closed, cars locked, exterior lights on, doors locked.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dog owners should get on the pet email list tonight. Remind them the dispensers around the neighborhood are for emergencies, not daily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next event coming up and who to talk to tonight if they want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everyone to pull out a phone and sign up for text alerts right now. That single step solves most 'nobody told me' complaints.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320-vote threshold is worth emphasizing — it means every homeowner's ballot genuinely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Clubs are the lowest-commitment way into the community. Encourage brand-new residents to pick one this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laptop is available, walk the site live for two minutes instead of reading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close of the volunteer pitch. Invite people to sign the sheet or grab a Board member on the way out, and mention which committees have openings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these three are very different kinds of help — a walk in the neighborhood, an afternoon with a spreadsheet, and a party with dogs. There is something here for nearly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naming which of these six has the most immediate need tonight, and who in the room to talk to about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warmly. Thank the volunteers by name. Invite everyone to stay for refreshments and to meet the committee chairs.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image" Target="../media/image-7-3.jp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Ic0" Type="http://schemas.openxmlformats.org/officeDocument/2006/relationships/image" Target="../media/icon-architectural-review-board.png"/><Relationship Id="rIdIc1" Type="http://schemas.openxmlformats.org/officeDocument/2006/relationships/image" Target="../media/icon-maintenance.png"/><Relationship Id="rIdIc2" Type="http://schemas.openxmlformats.org/officeDocument/2006/relationships/image" Target="../media/icon-community-events.png"/><Relationship Id="rIdIc3" Type="http://schemas.openxmlformats.org/officeDocument/2006/relationships/image" Target="../media/icon-finance.png"/><Relationship Id="rIdIc4" Type="http://schemas.openxmlformats.org/officeDocument/2006/relationships/image" Target="../media/icon-pet-committee.png"/><Relationship Id="rIdIc5" Type="http://schemas.openxmlformats.org/officeDocument/2006/relationships/image" Target="../media/icon-security.png"/><Relationship Id="rIdIc6" Type="http://schemas.openxmlformats.org/officeDocument/2006/relationships/image" Target="../media/icon-ccr-rewrite.png"/><Relationship Id="rIdIc7" Type="http://schemas.openxmlformats.org/officeDocument/2006/relationships/image" Target="../media/icon-nature-preserve.png"/><Relationship Id="rIdIc8" Type="http://schemas.openxmlformats.org/officeDocument/2006/relationships/image" Target="../media/icon-communications.png"/><Relationship Id="rIdIc9" Type="http://schemas.openxmlformats.org/officeDocument/2006/relationships/image" Target="../media/icon-clubs.png"/></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image" Target="../media/image-32-2.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Map" Type="http://schemas.openxmlformats.org/officeDocument/2006/relationships/image" Target="../media/image-map-2026.png"/><Relationship Id="rIdBg" Type="http://schemas.openxmlformats.org/officeDocument/2006/relationships/image" Target="../media/image-5-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Map" Type="http://schemas.openxmlformats.org/officeDocument/2006/relationships/image" Target="../media/image-web-3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Map" Type="http://schemas.openxmlformats.org/officeDocument/2006/relationships/image" Target="../media/image-web-3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Map" Type="http://schemas.openxmlformats.org/officeDocument/2006/relationships/image" Target="../media/image-web-events-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Map" Type="http://schemas.openxmlformats.org/officeDocument/2006/relationships/image" Target="../media/image-web-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Map" Type="http://schemas.openxmlformats.org/officeDocument/2006/relationships/image" Target="../media/image-web-3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Map" Type="http://schemas.openxmlformats.org/officeDocument/2006/relationships/image" Target="../media/image-np-map.png"/><Relationship Id="rIdBg" Type="http://schemas.openxmlformats.org/officeDocument/2006/relationships/image" Target="../media/image-7-1.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402A"/>
        </a:solidFill>
      </p:bgPr>
    </p:bg>
    <p:spTree>
      <p:nvGrpSpPr>
        <p:cNvPr id="1" name=""/>
        <p:cNvGrpSpPr/>
        <p:nvPr/>
      </p:nvGrpSpPr>
      <p:grpSpPr>
        <a:xfrm>
          <a:off x="0" y="0"/>
          <a:ext cx="0" cy="0"/>
          <a:chOff x="0" y="0"/>
          <a:chExt cx="0" cy="0"/>
        </a:xfrm>
      </p:grpSpPr>
      <p:pic>
        <p:nvPicPr>
          <p:cNvPr id="2" name="Image 0" descr="/tmp/ishoa/final/bg_title.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20000"/>
            </a:srgbClr>
          </a:solidFill>
          <a:ln/>
        </p:spPr>
      </p:sp>
      <p:sp>
        <p:nvSpPr>
          <p:cNvPr id="4" name="Shape 1"/>
          <p:cNvSpPr/>
          <p:nvPr/>
        </p:nvSpPr>
        <p:spPr>
          <a:xfrm>
            <a:off x="566928" y="502920"/>
            <a:ext cx="8366760" cy="2962656"/>
          </a:xfrm>
          <a:prstGeom prst="roundRect">
            <a:avLst>
              <a:gd name="adj" fmla="val 3395"/>
            </a:avLst>
          </a:prstGeom>
          <a:solidFill>
            <a:srgbClr val="0F2015">
              <a:alpha val="86000"/>
            </a:srgbClr>
          </a:solidFill>
          <a:ln/>
        </p:spPr>
      </p:sp>
      <p:pic>
        <p:nvPicPr>
          <p:cNvPr id="5" name="Image 1" descr="/tmp/ishoa/final/logo.png">    </p:cNvPr>
          <p:cNvPicPr>
            <a:picLocks noChangeAspect="1"/>
          </p:cNvPicPr>
          <p:nvPr/>
        </p:nvPicPr>
        <p:blipFill>
          <a:blip r:embed="rId2"/>
          <a:stretch>
            <a:fillRect/>
          </a:stretch>
        </p:blipFill>
        <p:spPr>
          <a:xfrm>
            <a:off x="987552" y="960120"/>
            <a:ext cx="1115568" cy="1115568"/>
          </a:xfrm>
          <a:prstGeom prst="rect">
            <a:avLst/>
          </a:prstGeom>
        </p:spPr>
      </p:pic>
      <p:sp>
        <p:nvSpPr>
          <p:cNvPr id="6" name="Text 2"/>
          <p:cNvSpPr txBox="1"/>
          <p:nvPr/>
        </p:nvSpPr>
        <p:spPr>
          <a:xfrm>
            <a:off x="2377440" y="886968"/>
            <a:ext cx="6153912" cy="310896"/>
          </a:xfrm>
          <a:prstGeom prst="rect">
            <a:avLst/>
          </a:prstGeom>
          <a:noFill/>
          <a:ln/>
        </p:spPr>
        <p:txBody>
          <a:bodyPr wrap="square" lIns="0" tIns="0" rIns="0" bIns="0" rtlCol="0" anchor="t"/>
          <a:lstStyle/>
          <a:p>
            <a:pPr indent="0" marL="0">
              <a:buNone/>
            </a:pPr>
            <a:r>
              <a:rPr lang="en-US" sz="1350" b="1" spc="300" kern="0" dirty="0" noProof="1">
                <a:solidFill>
                  <a:srgbClr val="DCC08C"/>
                </a:solidFill>
                <a:latin typeface="Calibri" pitchFamily="34" charset="0"/>
                <a:ea typeface="Calibri" pitchFamily="34" charset="-122"/>
                <a:cs typeface="Calibri" pitchFamily="34" charset="-120"/>
              </a:rPr>
              <a:t>INDIAN SUMMER HOMEOWNERS ASSOCIATION</a:t>
            </a:r>
            <a:endParaRPr lang="en-US" sz="1350" dirty="0" noProof="1"/>
          </a:p>
        </p:txBody>
      </p:sp>
      <p:sp>
        <p:nvSpPr>
          <p:cNvPr id="7" name="Text 3"/>
          <p:cNvSpPr txBox="1"/>
          <p:nvPr/>
        </p:nvSpPr>
        <p:spPr>
          <a:xfrm>
            <a:off x="2350008" y="1216152"/>
            <a:ext cx="6245352" cy="1115568"/>
          </a:xfrm>
          <a:prstGeom prst="rect">
            <a:avLst/>
          </a:prstGeom>
          <a:noFill/>
          <a:ln/>
        </p:spPr>
        <p:txBody>
          <a:bodyPr wrap="square" lIns="0" tIns="0" rIns="0" bIns="0" rtlCol="0" anchor="t"/>
          <a:lstStyle/>
          <a:p>
            <a:pPr indent="0" marL="0">
              <a:lnSpc>
                <a:spcPts val="4000"/>
              </a:lnSpc>
              <a:buNone/>
            </a:pPr>
            <a:r>
              <a:rPr lang="en-US" sz="3400" b="1" dirty="0" noProof="1">
                <a:solidFill>
                  <a:srgbClr val="FFFFFF"/>
                </a:solidFill>
                <a:latin typeface="Cambria" pitchFamily="34" charset="0"/>
                <a:ea typeface="Cambria" pitchFamily="34" charset="-122"/>
                <a:cs typeface="Cambria" pitchFamily="34" charset="-120"/>
              </a:rPr>
              <a:t>New Resident</a:t>
            </a:r>
            <a:endParaRPr lang="en-US" sz="3400" dirty="0" noProof="1"/>
          </a:p>
          <a:p>
            <a:pPr indent="0" marL="0">
              <a:lnSpc>
                <a:spcPts val="4000"/>
              </a:lnSpc>
              <a:buNone/>
            </a:pPr>
            <a:r>
              <a:rPr lang="en-US" sz="3400" b="1" dirty="0" noProof="1">
                <a:solidFill>
                  <a:srgbClr val="FFFFFF"/>
                </a:solidFill>
                <a:latin typeface="Cambria" pitchFamily="34" charset="0"/>
                <a:ea typeface="Cambria" pitchFamily="34" charset="-122"/>
                <a:cs typeface="Cambria" pitchFamily="34" charset="-120"/>
              </a:rPr>
              <a:t>Orientation 2026</a:t>
            </a:r>
            <a:endParaRPr lang="en-US" sz="3400" dirty="0" noProof="1"/>
          </a:p>
        </p:txBody>
      </p:sp>
      <p:sp>
        <p:nvSpPr>
          <p:cNvPr id="8" name="Text 4"/>
          <p:cNvSpPr txBox="1"/>
          <p:nvPr/>
        </p:nvSpPr>
        <p:spPr>
          <a:xfrm>
            <a:off x="2377440" y="2350008"/>
            <a:ext cx="6153912" cy="402336"/>
          </a:xfrm>
          <a:prstGeom prst="rect">
            <a:avLst/>
          </a:prstGeom>
          <a:noFill/>
          <a:ln/>
        </p:spPr>
        <p:txBody>
          <a:bodyPr wrap="square" lIns="0" tIns="0" rIns="0" bIns="0" rtlCol="0" anchor="t"/>
          <a:lstStyle/>
          <a:p>
            <a:pPr indent="0" marL="0">
              <a:buNone/>
            </a:pPr>
            <a:r>
              <a:rPr lang="en-US" sz="1700" i="1" dirty="0" noProof="1">
                <a:solidFill>
                  <a:srgbClr val="EFE7D2"/>
                </a:solidFill>
                <a:latin typeface="Calibri" pitchFamily="34" charset="0"/>
                <a:ea typeface="Calibri" pitchFamily="34" charset="-122"/>
                <a:cs typeface="Calibri" pitchFamily="34" charset="-120"/>
              </a:rPr>
              <a:t xml:space="preserve">Welcome home — we're glad you're here.</a:t>
            </a:r>
            <a:endParaRPr lang="en-US" sz="1700" dirty="0" noProof="1"/>
          </a:p>
        </p:txBody>
      </p:sp>
      <p:sp>
        <p:nvSpPr>
          <p:cNvPr id="9" name="Text 5"/>
          <p:cNvSpPr txBox="1"/>
          <p:nvPr/>
        </p:nvSpPr>
        <p:spPr>
          <a:xfrm>
            <a:off x="2377440" y="2807208"/>
            <a:ext cx="6153912" cy="329184"/>
          </a:xfrm>
          <a:prstGeom prst="rect">
            <a:avLst/>
          </a:prstGeom>
          <a:noFill/>
          <a:ln/>
        </p:spPr>
        <p:txBody>
          <a:bodyPr wrap="square" lIns="0" tIns="0" rIns="0" bIns="0" rtlCol="0" anchor="t"/>
          <a:lstStyle/>
          <a:p>
            <a:pPr indent="0" marL="0">
              <a:buNone/>
            </a:pPr>
            <a:r>
              <a:rPr lang="en-US" sz="1200" dirty="0" noProof="1">
                <a:solidFill>
                  <a:srgbClr val="CFC7B2"/>
                </a:solidFill>
                <a:latin typeface="Calibri" pitchFamily="34" charset="0"/>
                <a:ea typeface="Calibri" pitchFamily="34" charset="-122"/>
                <a:cs typeface="Calibri" pitchFamily="34" charset="-120"/>
              </a:rPr>
              <a:t>Olympia / Lacey, Washington  ·  ishoa.org</a:t>
            </a:r>
            <a:endParaRPr lang="en-US" sz="1200" dirty="0" noProof="1"/>
          </a:p>
        </p:txBody>
      </p:sp>
    </p:spTree>
  </p:cSld>
  <p:clrMapOvr>
    <a:masterClrMapping/>
  </p:clrMapOvr>
  <p:transition spd="slow" advTm="10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BF6"/>
        </a:solidFill>
      </p:bgPr>
    </p:bg>
    <p:spTree>
      <p:nvGrpSpPr>
        <p:cNvPr id="1" name=""/>
        <p:cNvGrpSpPr/>
        <p:nvPr/>
      </p:nvGrpSpPr>
      <p:grpSpPr>
        <a:xfrm>
          <a:off x="0" y="0"/>
          <a:ext cx="0" cy="0"/>
          <a:chOff x="0" y="0"/>
          <a:chExt cx="0" cy="0"/>
        </a:xfrm>
      </p:grpSpPr>
      <p:pic>
        <p:nvPicPr>
          <p:cNvPr id="2" name="Image 0" descr="/tmp/ishoa/final/ban_welcome.jpg">    </p:cNvPr>
          <p:cNvPicPr>
            <a:picLocks noChangeAspect="1"/>
          </p:cNvPicPr>
          <p:nvPr/>
        </p:nvPicPr>
        <p:blipFill>
          <a:blip r:embed="rId1"/>
          <a:stretch>
            <a:fillRect/>
          </a:stretch>
        </p:blipFill>
        <p:spPr>
          <a:xfrm>
            <a:off x="0" y="0"/>
            <a:ext cx="12191695" cy="2331720"/>
          </a:xfrm>
          <a:prstGeom prst="rect">
            <a:avLst/>
          </a:prstGeom>
        </p:spPr>
      </p:pic>
      <p:sp>
        <p:nvSpPr>
          <p:cNvPr id="3" name="Shape 0"/>
          <p:cNvSpPr/>
          <p:nvPr/>
        </p:nvSpPr>
        <p:spPr>
          <a:xfrm>
            <a:off x="0" y="0"/>
            <a:ext cx="12191695" cy="2331720"/>
          </a:xfrm>
          <a:prstGeom prst="rect">
            <a:avLst/>
          </a:prstGeom>
          <a:solidFill>
            <a:srgbClr val="12241A">
              <a:alpha val="54000"/>
            </a:srgbClr>
          </a:solidFill>
          <a:ln/>
        </p:spPr>
      </p:sp>
      <p:sp>
        <p:nvSpPr>
          <p:cNvPr id="4" name="Shape 1"/>
          <p:cNvSpPr/>
          <p:nvPr/>
        </p:nvSpPr>
        <p:spPr>
          <a:xfrm>
            <a:off x="0" y="548640"/>
            <a:ext cx="12191695" cy="1783080"/>
          </a:xfrm>
          <a:prstGeom prst="rect">
            <a:avLst/>
          </a:prstGeom>
          <a:solidFill>
            <a:srgbClr val="12241A">
              <a:alpha val="68000"/>
            </a:srgbClr>
          </a:solidFill>
          <a:ln/>
        </p:spPr>
      </p:sp>
      <p:sp>
        <p:nvSpPr>
          <p:cNvPr id="5" name="Text 2"/>
          <p:cNvSpPr txBox="1"/>
          <p:nvPr/>
        </p:nvSpPr>
        <p:spPr>
          <a:xfrm>
            <a:off x="658368" y="69494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TONIGHT'S ORIENTATION</a:t>
            </a:r>
            <a:endParaRPr lang="en-US" sz="1350" dirty="0" noProof="1"/>
          </a:p>
        </p:txBody>
      </p:sp>
      <p:sp>
        <p:nvSpPr>
          <p:cNvPr id="6" name="Text 3"/>
          <p:cNvSpPr txBox="1"/>
          <p:nvPr/>
        </p:nvSpPr>
        <p:spPr>
          <a:xfrm>
            <a:off x="630936" y="100584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We're glad you're here</a:t>
            </a:r>
            <a:endParaRPr lang="en-US" sz="3400" dirty="0" noProof="1"/>
          </a:p>
        </p:txBody>
      </p:sp>
      <p:sp>
        <p:nvSpPr>
          <p:cNvPr id="7" name="Text 4"/>
          <p:cNvSpPr txBox="1"/>
          <p:nvPr/>
        </p:nvSpPr>
        <p:spPr>
          <a:xfrm>
            <a:off x="658368" y="173736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A quick tour of how Indian Summer works — and how you fit into it.</a:t>
            </a:r>
            <a:endParaRPr lang="en-US" sz="1550" dirty="0" noProof="1"/>
          </a:p>
        </p:txBody>
      </p:sp>
      <p:sp>
        <p:nvSpPr>
          <p:cNvPr id="8" name="Shape 5"/>
          <p:cNvSpPr/>
          <p:nvPr/>
        </p:nvSpPr>
        <p:spPr>
          <a:xfrm>
            <a:off x="658368" y="2880360"/>
            <a:ext cx="548640" cy="548640"/>
          </a:xfrm>
          <a:prstGeom prst="ellipse">
            <a:avLst/>
          </a:prstGeom>
          <a:solidFill>
            <a:srgbClr val="24402A"/>
          </a:solidFill>
          <a:ln/>
        </p:spPr>
      </p:sp>
      <p:sp>
        <p:nvSpPr>
          <p:cNvPr id="9" name="Text 6"/>
          <p:cNvSpPr txBox="1"/>
          <p:nvPr/>
        </p:nvSpPr>
        <p:spPr>
          <a:xfrm>
            <a:off x="658368" y="299923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01</a:t>
            </a:r>
            <a:endParaRPr lang="en-US" sz="1350" dirty="0" noProof="1"/>
          </a:p>
        </p:txBody>
      </p:sp>
      <p:sp>
        <p:nvSpPr>
          <p:cNvPr id="10" name="Text 7"/>
          <p:cNvSpPr txBox="1"/>
          <p:nvPr/>
        </p:nvSpPr>
        <p:spPr>
          <a:xfrm>
            <a:off x="1371600" y="286207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Our Story</a:t>
            </a:r>
            <a:endParaRPr lang="en-US" sz="2000" dirty="0" noProof="1"/>
          </a:p>
        </p:txBody>
      </p:sp>
      <p:sp>
        <p:nvSpPr>
          <p:cNvPr id="11" name="Text 8"/>
          <p:cNvSpPr txBox="1"/>
          <p:nvPr/>
        </p:nvSpPr>
        <p:spPr>
          <a:xfrm>
            <a:off x="1371600" y="309440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 xml:space="preserve">How Indian Summer grew from a</a:t>
            </a:r>
            <a:br>
              <a:rPr lang="en-US" sz="1500" dirty="0" noProof="1">
                <a:solidFill>
                  <a:srgbClr val="5E5B54"/>
                </a:solidFill>
                <a:latin typeface="Calibri" pitchFamily="34" charset="0"/>
                <a:ea typeface="Calibri" pitchFamily="34" charset="-122"/>
                <a:cs typeface="Calibri" pitchFamily="34" charset="-120"/>
              </a:rPr>
            </a:br>
            <a:r>
              <a:rPr lang="en-US" sz="1500" dirty="0" noProof="1">
                <a:solidFill>
                  <a:srgbClr val="5E5B54"/>
                </a:solidFill>
                <a:latin typeface="Calibri" pitchFamily="34" charset="0"/>
                <a:ea typeface="Calibri" pitchFamily="34" charset="-122"/>
                <a:cs typeface="Calibri" pitchFamily="34" charset="-120"/>
              </a:rPr>
              <a:t xml:space="preserve">golf course into a neighborhood</a:t>
            </a:r>
            <a:endParaRPr lang="en-US" sz="1500" dirty="0" noProof="1"/>
          </a:p>
        </p:txBody>
      </p:sp>
      <p:sp>
        <p:nvSpPr>
          <p:cNvPr id="12" name="Shape 9"/>
          <p:cNvSpPr/>
          <p:nvPr/>
        </p:nvSpPr>
        <p:spPr>
          <a:xfrm>
            <a:off x="4425696" y="2880360"/>
            <a:ext cx="548640" cy="548640"/>
          </a:xfrm>
          <a:prstGeom prst="ellipse">
            <a:avLst/>
          </a:prstGeom>
          <a:solidFill>
            <a:srgbClr val="24402A"/>
          </a:solidFill>
          <a:ln/>
        </p:spPr>
      </p:sp>
      <p:sp>
        <p:nvSpPr>
          <p:cNvPr id="13" name="Text 10"/>
          <p:cNvSpPr txBox="1"/>
          <p:nvPr/>
        </p:nvSpPr>
        <p:spPr>
          <a:xfrm>
            <a:off x="4425696" y="299923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02</a:t>
            </a:r>
            <a:endParaRPr lang="en-US" sz="1350" dirty="0" noProof="1"/>
          </a:p>
        </p:txBody>
      </p:sp>
      <p:sp>
        <p:nvSpPr>
          <p:cNvPr id="14" name="Text 11"/>
          <p:cNvSpPr txBox="1"/>
          <p:nvPr/>
        </p:nvSpPr>
        <p:spPr>
          <a:xfrm>
            <a:off x="5138928" y="286207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The Land</a:t>
            </a:r>
            <a:endParaRPr lang="en-US" sz="2000" dirty="0" noProof="1"/>
          </a:p>
        </p:txBody>
      </p:sp>
      <p:sp>
        <p:nvSpPr>
          <p:cNvPr id="15" name="Text 12"/>
          <p:cNvSpPr txBox="1"/>
          <p:nvPr/>
        </p:nvSpPr>
        <p:spPr>
          <a:xfrm>
            <a:off x="5138928" y="309440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Sub-neighborhoods, the Nature Preserve, the Trail &amp; Chambers Park</a:t>
            </a:r>
            <a:endParaRPr lang="en-US" sz="1500" dirty="0" noProof="1"/>
          </a:p>
        </p:txBody>
      </p:sp>
      <p:sp>
        <p:nvSpPr>
          <p:cNvPr id="16" name="Shape 13"/>
          <p:cNvSpPr/>
          <p:nvPr/>
        </p:nvSpPr>
        <p:spPr>
          <a:xfrm>
            <a:off x="8193024" y="2880360"/>
            <a:ext cx="548640" cy="548640"/>
          </a:xfrm>
          <a:prstGeom prst="ellipse">
            <a:avLst/>
          </a:prstGeom>
          <a:solidFill>
            <a:srgbClr val="24402A"/>
          </a:solidFill>
          <a:ln/>
        </p:spPr>
      </p:sp>
      <p:sp>
        <p:nvSpPr>
          <p:cNvPr id="17" name="Text 14"/>
          <p:cNvSpPr txBox="1"/>
          <p:nvPr/>
        </p:nvSpPr>
        <p:spPr>
          <a:xfrm>
            <a:off x="8193024" y="299923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03</a:t>
            </a:r>
            <a:endParaRPr lang="en-US" sz="1350" dirty="0" noProof="1"/>
          </a:p>
        </p:txBody>
      </p:sp>
      <p:sp>
        <p:nvSpPr>
          <p:cNvPr id="18" name="Text 15"/>
          <p:cNvSpPr txBox="1"/>
          <p:nvPr/>
        </p:nvSpPr>
        <p:spPr>
          <a:xfrm>
            <a:off x="8906256" y="286207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Two Organizations</a:t>
            </a:r>
            <a:endParaRPr lang="en-US" sz="2000" dirty="0" noProof="1"/>
          </a:p>
        </p:txBody>
      </p:sp>
      <p:sp>
        <p:nvSpPr>
          <p:cNvPr id="19" name="Text 16"/>
          <p:cNvSpPr txBox="1"/>
          <p:nvPr/>
        </p:nvSpPr>
        <p:spPr>
          <a:xfrm>
            <a:off x="8906256" y="309440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 xml:space="preserve">How the HOA and the Golf Course operate separately — together</a:t>
            </a:r>
            <a:endParaRPr lang="en-US" sz="1500" dirty="0" noProof="1"/>
          </a:p>
        </p:txBody>
      </p:sp>
      <p:sp>
        <p:nvSpPr>
          <p:cNvPr id="20" name="Shape 17"/>
          <p:cNvSpPr/>
          <p:nvPr/>
        </p:nvSpPr>
        <p:spPr>
          <a:xfrm>
            <a:off x="658368" y="4663440"/>
            <a:ext cx="548640" cy="548640"/>
          </a:xfrm>
          <a:prstGeom prst="ellipse">
            <a:avLst/>
          </a:prstGeom>
          <a:solidFill>
            <a:srgbClr val="24402A"/>
          </a:solidFill>
          <a:ln/>
        </p:spPr>
      </p:sp>
      <p:sp>
        <p:nvSpPr>
          <p:cNvPr id="21" name="Text 18"/>
          <p:cNvSpPr txBox="1"/>
          <p:nvPr/>
        </p:nvSpPr>
        <p:spPr>
          <a:xfrm>
            <a:off x="658368" y="478231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04</a:t>
            </a:r>
            <a:endParaRPr lang="en-US" sz="1350" dirty="0" noProof="1"/>
          </a:p>
        </p:txBody>
      </p:sp>
      <p:sp>
        <p:nvSpPr>
          <p:cNvPr id="22" name="Text 19"/>
          <p:cNvSpPr txBox="1"/>
          <p:nvPr/>
        </p:nvSpPr>
        <p:spPr>
          <a:xfrm>
            <a:off x="1371600" y="464515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How We Govern</a:t>
            </a:r>
            <a:endParaRPr lang="en-US" sz="2000" dirty="0" noProof="1"/>
          </a:p>
        </p:txBody>
      </p:sp>
      <p:sp>
        <p:nvSpPr>
          <p:cNvPr id="23" name="Text 20"/>
          <p:cNvSpPr txBox="1"/>
          <p:nvPr/>
        </p:nvSpPr>
        <p:spPr>
          <a:xfrm>
            <a:off x="1371600" y="487748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 xml:space="preserve">CC&amp;Rs, your Board, VIS</a:t>
            </a:r>
            <a:br>
              <a:rPr lang="en-US" sz="1500" dirty="0" noProof="1">
                <a:solidFill>
                  <a:srgbClr val="5E5B54"/>
                </a:solidFill>
                <a:latin typeface="Calibri" pitchFamily="34" charset="0"/>
                <a:ea typeface="Calibri" pitchFamily="34" charset="-122"/>
                <a:cs typeface="Calibri" pitchFamily="34" charset="-120"/>
              </a:rPr>
            </a:br>
            <a:r>
              <a:rPr lang="en-US" sz="1500" dirty="0" noProof="1">
                <a:solidFill>
                  <a:srgbClr val="5E5B54"/>
                </a:solidFill>
                <a:latin typeface="Calibri" pitchFamily="34" charset="0"/>
                <a:ea typeface="Calibri" pitchFamily="34" charset="-122"/>
                <a:cs typeface="Calibri" pitchFamily="34" charset="-120"/>
              </a:rPr>
              <a:t xml:space="preserve">Management and the sub-HOAs</a:t>
            </a:r>
            <a:endParaRPr lang="en-US" sz="1500" dirty="0" noProof="1"/>
          </a:p>
        </p:txBody>
      </p:sp>
      <p:sp>
        <p:nvSpPr>
          <p:cNvPr id="24" name="Shape 21"/>
          <p:cNvSpPr/>
          <p:nvPr/>
        </p:nvSpPr>
        <p:spPr>
          <a:xfrm>
            <a:off x="4425696" y="4663440"/>
            <a:ext cx="548640" cy="548640"/>
          </a:xfrm>
          <a:prstGeom prst="ellipse">
            <a:avLst/>
          </a:prstGeom>
          <a:solidFill>
            <a:srgbClr val="24402A"/>
          </a:solidFill>
          <a:ln/>
        </p:spPr>
      </p:sp>
      <p:sp>
        <p:nvSpPr>
          <p:cNvPr id="25" name="Text 22"/>
          <p:cNvSpPr txBox="1"/>
          <p:nvPr/>
        </p:nvSpPr>
        <p:spPr>
          <a:xfrm>
            <a:off x="4425696" y="478231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05</a:t>
            </a:r>
            <a:endParaRPr lang="en-US" sz="1350" dirty="0" noProof="1"/>
          </a:p>
        </p:txBody>
      </p:sp>
      <p:sp>
        <p:nvSpPr>
          <p:cNvPr id="26" name="Text 23"/>
          <p:cNvSpPr txBox="1"/>
          <p:nvPr/>
        </p:nvSpPr>
        <p:spPr>
          <a:xfrm>
            <a:off x="5138928" y="464515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The Committees</a:t>
            </a:r>
            <a:endParaRPr lang="en-US" sz="2000" dirty="0" noProof="1"/>
          </a:p>
        </p:txBody>
      </p:sp>
      <p:sp>
        <p:nvSpPr>
          <p:cNvPr id="27" name="Text 24"/>
          <p:cNvSpPr txBox="1"/>
          <p:nvPr/>
        </p:nvSpPr>
        <p:spPr>
          <a:xfrm>
            <a:off x="5138928" y="487748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Ten teams of neighbors doing the actual work</a:t>
            </a:r>
            <a:endParaRPr lang="en-US" sz="1500" dirty="0" noProof="1"/>
          </a:p>
        </p:txBody>
      </p:sp>
      <p:sp>
        <p:nvSpPr>
          <p:cNvPr id="28" name="Shape 25"/>
          <p:cNvSpPr/>
          <p:nvPr/>
        </p:nvSpPr>
        <p:spPr>
          <a:xfrm>
            <a:off x="8193024" y="4663440"/>
            <a:ext cx="548640" cy="548640"/>
          </a:xfrm>
          <a:prstGeom prst="ellipse">
            <a:avLst/>
          </a:prstGeom>
          <a:solidFill>
            <a:srgbClr val="24402A"/>
          </a:solidFill>
          <a:ln/>
        </p:spPr>
      </p:sp>
      <p:sp>
        <p:nvSpPr>
          <p:cNvPr id="29" name="Text 26"/>
          <p:cNvSpPr txBox="1"/>
          <p:nvPr/>
        </p:nvSpPr>
        <p:spPr>
          <a:xfrm>
            <a:off x="8193024" y="478231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06</a:t>
            </a:r>
            <a:endParaRPr lang="en-US" sz="1350" dirty="0" noProof="1"/>
          </a:p>
        </p:txBody>
      </p:sp>
      <p:sp>
        <p:nvSpPr>
          <p:cNvPr id="30" name="Text 27"/>
          <p:cNvSpPr txBox="1"/>
          <p:nvPr/>
        </p:nvSpPr>
        <p:spPr>
          <a:xfrm>
            <a:off x="8906256" y="464515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Getting Involved</a:t>
            </a:r>
            <a:endParaRPr lang="en-US" sz="2000" dirty="0" noProof="1"/>
          </a:p>
        </p:txBody>
      </p:sp>
      <p:sp>
        <p:nvSpPr>
          <p:cNvPr id="31" name="Text 28"/>
          <p:cNvSpPr txBox="1"/>
          <p:nvPr/>
        </p:nvSpPr>
        <p:spPr>
          <a:xfrm>
            <a:off x="8906256" y="487748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Events, clubs, and the two hours a week that keep this place special</a:t>
            </a:r>
            <a:endParaRPr lang="en-US" sz="1500" dirty="0" noProof="1"/>
          </a:p>
        </p:txBody>
      </p:sp>
    </p:spTree>
  </p:cSld>
  <p:clrMapOvr>
    <a:masterClrMapping/>
  </p:clrMapOvr>
  <p:transition spd="slow" advTm="14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4402A"/>
        </a:solidFill>
      </p:bgPr>
    </p:bg>
    <p:spTree>
      <p:nvGrpSpPr>
        <p:cNvPr id="1" name=""/>
        <p:cNvGrpSpPr/>
        <p:nvPr/>
      </p:nvGrpSpPr>
      <p:grpSpPr>
        <a:xfrm>
          <a:off x="0" y="0"/>
          <a:ext cx="0" cy="0"/>
          <a:chOff x="0" y="0"/>
          <a:chExt cx="0" cy="0"/>
        </a:xfrm>
      </p:grpSpPr>
      <p:pic>
        <p:nvPicPr>
          <p:cNvPr id="2" name="Image 0" descr="/tmp/ishoa/final/bg_story.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56000"/>
            </a:srgbClr>
          </a:solidFill>
          <a:ln/>
        </p:spPr>
      </p:sp>
      <p:sp>
        <p:nvSpPr>
          <p:cNvPr id="4" name="Shape 1"/>
          <p:cNvSpPr/>
          <p:nvPr/>
        </p:nvSpPr>
        <p:spPr>
          <a:xfrm>
            <a:off x="0" y="2148840"/>
            <a:ext cx="12191695" cy="2606040"/>
          </a:xfrm>
          <a:prstGeom prst="rect">
            <a:avLst/>
          </a:prstGeom>
          <a:solidFill>
            <a:srgbClr val="12241A">
              <a:alpha val="74000"/>
            </a:srgbClr>
          </a:solidFill>
          <a:ln/>
        </p:spPr>
      </p:sp>
      <p:sp>
        <p:nvSpPr>
          <p:cNvPr id="5" name="Text 2"/>
          <p:cNvSpPr txBox="1"/>
          <p:nvPr/>
        </p:nvSpPr>
        <p:spPr>
          <a:xfrm>
            <a:off x="914400" y="2468880"/>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ONE</a:t>
            </a:r>
            <a:endParaRPr lang="en-US" sz="1500" dirty="0" noProof="1"/>
          </a:p>
        </p:txBody>
      </p:sp>
      <p:sp>
        <p:nvSpPr>
          <p:cNvPr id="6" name="Text 3"/>
          <p:cNvSpPr txBox="1"/>
          <p:nvPr/>
        </p:nvSpPr>
        <p:spPr>
          <a:xfrm>
            <a:off x="868680" y="2834640"/>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Our Story</a:t>
            </a:r>
            <a:endParaRPr lang="en-US" sz="4200" dirty="0" noProof="1"/>
          </a:p>
        </p:txBody>
      </p:sp>
      <p:sp>
        <p:nvSpPr>
          <p:cNvPr id="7" name="Text 4"/>
          <p:cNvSpPr txBox="1"/>
          <p:nvPr/>
        </p:nvSpPr>
        <p:spPr>
          <a:xfrm>
            <a:off x="914400" y="3840480"/>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A golf course came first. The neighborhood grew up around it.</a:t>
            </a:r>
            <a:endParaRPr lang="en-US" sz="1750" dirty="0" noProof="1"/>
          </a:p>
        </p:txBody>
      </p:sp>
    </p:spTree>
  </p:cSld>
  <p:clrMapOvr>
    <a:masterClrMapping/>
  </p:clrMapOvr>
  <p:transition spd="slow" advTm="8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HOW INDIAN SUMMER WAS FORMED</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From fairways to front porches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Eight years that built the community you just moved into.</a:t>
            </a:r>
            <a:endParaRPr lang="en-US" sz="1550" dirty="0" noProof="1"/>
          </a:p>
        </p:txBody>
      </p:sp>
      <p:sp>
        <p:nvSpPr>
          <p:cNvPr id="5" name="Shape 3"/>
          <p:cNvSpPr/>
          <p:nvPr/>
        </p:nvSpPr>
        <p:spPr>
          <a:xfrm>
            <a:off x="658368" y="2176272"/>
            <a:ext cx="3493008" cy="1783080"/>
          </a:xfrm>
          <a:prstGeom prst="roundRect">
            <a:avLst>
              <a:gd name="adj" fmla="val 4103"/>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6" name="Shape 4"/>
          <p:cNvSpPr/>
          <p:nvPr/>
        </p:nvSpPr>
        <p:spPr>
          <a:xfrm>
            <a:off x="859536" y="1975104"/>
            <a:ext cx="1097280" cy="438912"/>
          </a:xfrm>
          <a:prstGeom prst="roundRect">
            <a:avLst>
              <a:gd name="adj" fmla="val 12500"/>
            </a:avLst>
          </a:prstGeom>
          <a:solidFill>
            <a:srgbClr val="24402A"/>
          </a:solidFill>
          <a:ln/>
        </p:spPr>
      </p:sp>
      <p:sp>
        <p:nvSpPr>
          <p:cNvPr id="7" name="Text 5"/>
          <p:cNvSpPr txBox="1"/>
          <p:nvPr/>
        </p:nvSpPr>
        <p:spPr>
          <a:xfrm>
            <a:off x="859536" y="1975104"/>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1992</a:t>
            </a:r>
            <a:endParaRPr lang="en-US" sz="1450" dirty="0" noProof="1"/>
          </a:p>
        </p:txBody>
      </p:sp>
      <p:sp>
        <p:nvSpPr>
          <p:cNvPr id="8" name="Text 6"/>
          <p:cNvSpPr txBox="1"/>
          <p:nvPr/>
        </p:nvSpPr>
        <p:spPr>
          <a:xfrm>
            <a:off x="896112" y="2542032"/>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The golf course opens</a:t>
            </a:r>
            <a:endParaRPr lang="en-US" sz="1550" dirty="0" noProof="1"/>
          </a:p>
        </p:txBody>
      </p:sp>
      <p:sp>
        <p:nvSpPr>
          <p:cNvPr id="9" name="Text 7"/>
          <p:cNvSpPr txBox="1"/>
          <p:nvPr/>
        </p:nvSpPr>
        <p:spPr>
          <a:xfrm>
            <a:off x="896112" y="2926080"/>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 xml:space="preserve">Indian Summer Golf &amp; Country Club opens on Chambers Prairie — a Peter L. H. Thompson design set in old-growth forest and water.</a:t>
            </a:r>
            <a:endParaRPr lang="en-US" sz="1150" dirty="0" noProof="1"/>
          </a:p>
        </p:txBody>
      </p:sp>
      <p:sp>
        <p:nvSpPr>
          <p:cNvPr id="10" name="Shape 8"/>
          <p:cNvSpPr/>
          <p:nvPr/>
        </p:nvSpPr>
        <p:spPr>
          <a:xfrm>
            <a:off x="4425696" y="2176272"/>
            <a:ext cx="3493008" cy="1783080"/>
          </a:xfrm>
          <a:prstGeom prst="roundRect">
            <a:avLst>
              <a:gd name="adj" fmla="val 4103"/>
            </a:avLst>
          </a:prstGeom>
          <a:solidFill>
            <a:srgbClr val="FFFFFF"/>
          </a:solidFill>
          <a:ln w="19050">
            <a:solidFill>
              <a:srgbClr val="3D5C43"/>
            </a:solidFill>
            <a:prstDash val="solid"/>
          </a:ln>
          <a:effectLst>
            <a:outerShdw sx="100000" sy="100000" kx="0" ky="0" algn="bl" rotWithShape="0" blurRad="177800" dist="38100" dir="5400000">
              <a:srgbClr val="000000">
                <a:alpha val="22000"/>
              </a:srgbClr>
            </a:outerShdw>
          </a:effectLst>
        </p:spPr>
      </p:sp>
      <p:sp>
        <p:nvSpPr>
          <p:cNvPr id="11" name="Shape 9"/>
          <p:cNvSpPr/>
          <p:nvPr/>
        </p:nvSpPr>
        <p:spPr>
          <a:xfrm>
            <a:off x="4626864" y="1975104"/>
            <a:ext cx="1097280" cy="438912"/>
          </a:xfrm>
          <a:prstGeom prst="roundRect">
            <a:avLst>
              <a:gd name="adj" fmla="val 12500"/>
            </a:avLst>
          </a:prstGeom>
          <a:solidFill>
            <a:srgbClr val="24402A"/>
          </a:solidFill>
          <a:ln/>
        </p:spPr>
      </p:sp>
      <p:sp>
        <p:nvSpPr>
          <p:cNvPr id="12" name="Text 10"/>
          <p:cNvSpPr txBox="1"/>
          <p:nvPr/>
        </p:nvSpPr>
        <p:spPr>
          <a:xfrm>
            <a:off x="4626864" y="1975104"/>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1993</a:t>
            </a:r>
            <a:endParaRPr lang="en-US" sz="1450" dirty="0" noProof="1"/>
          </a:p>
        </p:txBody>
      </p:sp>
      <p:sp>
        <p:nvSpPr>
          <p:cNvPr id="13" name="Text 11"/>
          <p:cNvSpPr txBox="1"/>
          <p:nvPr/>
        </p:nvSpPr>
        <p:spPr>
          <a:xfrm>
            <a:off x="4663440" y="2542032"/>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The HOA is incorporated</a:t>
            </a:r>
            <a:endParaRPr lang="en-US" sz="1550" dirty="0" noProof="1"/>
          </a:p>
        </p:txBody>
      </p:sp>
      <p:sp>
        <p:nvSpPr>
          <p:cNvPr id="14" name="Text 12"/>
          <p:cNvSpPr txBox="1"/>
          <p:nvPr/>
        </p:nvSpPr>
        <p:spPr>
          <a:xfrm>
            <a:off x="4663440" y="2926080"/>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Indian Summer Homeowners Association is formed. Troon, Turnberry and a small portion of Prestwick are platted first.</a:t>
            </a:r>
            <a:endParaRPr lang="en-US" sz="1150" dirty="0" noProof="1"/>
          </a:p>
        </p:txBody>
      </p:sp>
      <p:sp>
        <p:nvSpPr>
          <p:cNvPr id="15" name="Shape 13"/>
          <p:cNvSpPr/>
          <p:nvPr/>
        </p:nvSpPr>
        <p:spPr>
          <a:xfrm>
            <a:off x="8193024" y="2176272"/>
            <a:ext cx="3493008" cy="1783080"/>
          </a:xfrm>
          <a:prstGeom prst="roundRect">
            <a:avLst>
              <a:gd name="adj" fmla="val 4103"/>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sp>
      <p:sp>
        <p:nvSpPr>
          <p:cNvPr id="16" name="Shape 14"/>
          <p:cNvSpPr/>
          <p:nvPr/>
        </p:nvSpPr>
        <p:spPr>
          <a:xfrm>
            <a:off x="8394192" y="1975104"/>
            <a:ext cx="1097280" cy="438912"/>
          </a:xfrm>
          <a:prstGeom prst="roundRect">
            <a:avLst>
              <a:gd name="adj" fmla="val 12500"/>
            </a:avLst>
          </a:prstGeom>
          <a:solidFill>
            <a:srgbClr val="24402A"/>
          </a:solidFill>
          <a:ln/>
        </p:spPr>
      </p:sp>
      <p:sp>
        <p:nvSpPr>
          <p:cNvPr id="17" name="Text 15"/>
          <p:cNvSpPr txBox="1"/>
          <p:nvPr/>
        </p:nvSpPr>
        <p:spPr>
          <a:xfrm>
            <a:off x="8394192" y="1975104"/>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1998</a:t>
            </a:r>
            <a:endParaRPr lang="en-US" sz="1450" dirty="0" noProof="1"/>
          </a:p>
        </p:txBody>
      </p:sp>
      <p:sp>
        <p:nvSpPr>
          <p:cNvPr id="18" name="Text 16"/>
          <p:cNvSpPr txBox="1"/>
          <p:nvPr/>
        </p:nvSpPr>
        <p:spPr>
          <a:xfrm>
            <a:off x="8430768" y="2542032"/>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Kinsale is created</a:t>
            </a:r>
            <a:endParaRPr lang="en-US" sz="1550" dirty="0" noProof="1"/>
          </a:p>
        </p:txBody>
      </p:sp>
      <p:sp>
        <p:nvSpPr>
          <p:cNvPr id="19" name="Text 17"/>
          <p:cNvSpPr txBox="1"/>
          <p:nvPr/>
        </p:nvSpPr>
        <p:spPr>
          <a:xfrm>
            <a:off x="8430768" y="2926080"/>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The community expands with the addition of the Kinsale neighborhood.</a:t>
            </a:r>
            <a:endParaRPr lang="en-US" sz="1150" dirty="0" noProof="1"/>
          </a:p>
        </p:txBody>
      </p:sp>
      <p:sp>
        <p:nvSpPr>
          <p:cNvPr id="20" name="Shape 18"/>
          <p:cNvSpPr/>
          <p:nvPr/>
        </p:nvSpPr>
        <p:spPr>
          <a:xfrm>
            <a:off x="658368" y="4425696"/>
            <a:ext cx="3493008" cy="1783080"/>
          </a:xfrm>
          <a:prstGeom prst="roundRect">
            <a:avLst>
              <a:gd name="adj" fmla="val 4103"/>
            </a:avLst>
          </a:prstGeom>
          <a:solidFill>
            <a:srgbClr val="FFFFFF"/>
          </a:solidFill>
          <a:ln w="19050">
            <a:solidFill>
              <a:srgbClr val="6E7A46"/>
            </a:solidFill>
            <a:prstDash val="solid"/>
          </a:ln>
          <a:effectLst>
            <a:outerShdw sx="100000" sy="100000" kx="0" ky="0" algn="bl" rotWithShape="0" blurRad="177800" dist="38100" dir="5400000">
              <a:srgbClr val="000000">
                <a:alpha val="22000"/>
              </a:srgbClr>
            </a:outerShdw>
          </a:effectLst>
        </p:spPr>
      </p:sp>
      <p:sp>
        <p:nvSpPr>
          <p:cNvPr id="21" name="Shape 19"/>
          <p:cNvSpPr/>
          <p:nvPr/>
        </p:nvSpPr>
        <p:spPr>
          <a:xfrm>
            <a:off x="859536" y="4224528"/>
            <a:ext cx="1097280" cy="438912"/>
          </a:xfrm>
          <a:prstGeom prst="roundRect">
            <a:avLst>
              <a:gd name="adj" fmla="val 12500"/>
            </a:avLst>
          </a:prstGeom>
          <a:solidFill>
            <a:srgbClr val="24402A"/>
          </a:solidFill>
          <a:ln/>
        </p:spPr>
      </p:sp>
      <p:sp>
        <p:nvSpPr>
          <p:cNvPr id="22" name="Text 20"/>
          <p:cNvSpPr txBox="1"/>
          <p:nvPr/>
        </p:nvSpPr>
        <p:spPr>
          <a:xfrm>
            <a:off x="859536" y="4224528"/>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1999</a:t>
            </a:r>
            <a:endParaRPr lang="en-US" sz="1450" dirty="0" noProof="1"/>
          </a:p>
        </p:txBody>
      </p:sp>
      <p:sp>
        <p:nvSpPr>
          <p:cNvPr id="23" name="Text 21"/>
          <p:cNvSpPr txBox="1"/>
          <p:nvPr/>
        </p:nvSpPr>
        <p:spPr>
          <a:xfrm>
            <a:off x="896112" y="4791456"/>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Bellevita Townhomes begin</a:t>
            </a:r>
            <a:endParaRPr lang="en-US" sz="1550" dirty="0" noProof="1"/>
          </a:p>
        </p:txBody>
      </p:sp>
      <p:sp>
        <p:nvSpPr>
          <p:cNvPr id="24" name="Text 22"/>
          <p:cNvSpPr txBox="1"/>
          <p:nvPr/>
        </p:nvSpPr>
        <p:spPr>
          <a:xfrm>
            <a:off x="896112" y="5175504"/>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Our first attached-home neighborhood breaks ground.</a:t>
            </a:r>
            <a:endParaRPr lang="en-US" sz="1150" dirty="0" noProof="1"/>
          </a:p>
        </p:txBody>
      </p:sp>
      <p:sp>
        <p:nvSpPr>
          <p:cNvPr id="25" name="Shape 23"/>
          <p:cNvSpPr/>
          <p:nvPr/>
        </p:nvSpPr>
        <p:spPr>
          <a:xfrm>
            <a:off x="4425696" y="4425696"/>
            <a:ext cx="3493008" cy="1783080"/>
          </a:xfrm>
          <a:prstGeom prst="roundRect">
            <a:avLst>
              <a:gd name="adj" fmla="val 4103"/>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sp>
      <p:sp>
        <p:nvSpPr>
          <p:cNvPr id="26" name="Shape 24"/>
          <p:cNvSpPr/>
          <p:nvPr/>
        </p:nvSpPr>
        <p:spPr>
          <a:xfrm>
            <a:off x="4626864" y="4224528"/>
            <a:ext cx="1097280" cy="438912"/>
          </a:xfrm>
          <a:prstGeom prst="roundRect">
            <a:avLst>
              <a:gd name="adj" fmla="val 12500"/>
            </a:avLst>
          </a:prstGeom>
          <a:solidFill>
            <a:srgbClr val="24402A"/>
          </a:solidFill>
          <a:ln/>
        </p:spPr>
      </p:sp>
      <p:sp>
        <p:nvSpPr>
          <p:cNvPr id="27" name="Text 25"/>
          <p:cNvSpPr txBox="1"/>
          <p:nvPr/>
        </p:nvSpPr>
        <p:spPr>
          <a:xfrm>
            <a:off x="4626864" y="4224528"/>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2000</a:t>
            </a:r>
            <a:endParaRPr lang="en-US" sz="1450" dirty="0" noProof="1"/>
          </a:p>
        </p:txBody>
      </p:sp>
      <p:sp>
        <p:nvSpPr>
          <p:cNvPr id="28" name="Text 26"/>
          <p:cNvSpPr txBox="1"/>
          <p:nvPr/>
        </p:nvSpPr>
        <p:spPr>
          <a:xfrm>
            <a:off x="4663440" y="4791456"/>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Prestwick Ln reaches Rainier Rd</a:t>
            </a:r>
            <a:endParaRPr lang="en-US" sz="1550" dirty="0" noProof="1"/>
          </a:p>
        </p:txBody>
      </p:sp>
      <p:sp>
        <p:nvSpPr>
          <p:cNvPr id="29" name="Text 27"/>
          <p:cNvSpPr txBox="1"/>
          <p:nvPr/>
        </p:nvSpPr>
        <p:spPr>
          <a:xfrm>
            <a:off x="4663440" y="5175504"/>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Prestwick Lane is extended through to Rainier Road, opening a second gated entrance.</a:t>
            </a:r>
            <a:endParaRPr lang="en-US" sz="1150" dirty="0" noProof="1"/>
          </a:p>
        </p:txBody>
      </p:sp>
      <p:sp>
        <p:nvSpPr>
          <p:cNvPr id="30" name="Shape 28"/>
          <p:cNvSpPr/>
          <p:nvPr/>
        </p:nvSpPr>
        <p:spPr>
          <a:xfrm>
            <a:off x="8193024" y="4425696"/>
            <a:ext cx="3493008" cy="1783080"/>
          </a:xfrm>
          <a:prstGeom prst="roundRect">
            <a:avLst>
              <a:gd name="adj" fmla="val 4103"/>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31" name="Shape 29"/>
          <p:cNvSpPr/>
          <p:nvPr/>
        </p:nvSpPr>
        <p:spPr>
          <a:xfrm>
            <a:off x="8394192" y="4224528"/>
            <a:ext cx="1097280" cy="438912"/>
          </a:xfrm>
          <a:prstGeom prst="roundRect">
            <a:avLst>
              <a:gd name="adj" fmla="val 12500"/>
            </a:avLst>
          </a:prstGeom>
          <a:solidFill>
            <a:srgbClr val="24402A"/>
          </a:solidFill>
          <a:ln/>
        </p:spPr>
      </p:sp>
      <p:sp>
        <p:nvSpPr>
          <p:cNvPr id="32" name="Text 30"/>
          <p:cNvSpPr txBox="1"/>
          <p:nvPr/>
        </p:nvSpPr>
        <p:spPr>
          <a:xfrm>
            <a:off x="8394192" y="4224528"/>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2000s</a:t>
            </a:r>
            <a:endParaRPr lang="en-US" sz="1450" dirty="0" noProof="1"/>
          </a:p>
        </p:txBody>
      </p:sp>
      <p:sp>
        <p:nvSpPr>
          <p:cNvPr id="33" name="Text 31"/>
          <p:cNvSpPr txBox="1"/>
          <p:nvPr/>
        </p:nvSpPr>
        <p:spPr>
          <a:xfrm>
            <a:off x="8430768" y="4791456"/>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The Links &amp; Chambers Park</a:t>
            </a:r>
            <a:endParaRPr lang="en-US" sz="1550" dirty="0" noProof="1"/>
          </a:p>
        </p:txBody>
      </p:sp>
      <p:sp>
        <p:nvSpPr>
          <p:cNvPr id="34" name="Text 32"/>
          <p:cNvSpPr txBox="1"/>
          <p:nvPr/>
        </p:nvSpPr>
        <p:spPr>
          <a:xfrm>
            <a:off x="8430768" y="5175504"/>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The Links is created, and the historic Chambers homestead site becomes a community park under long-term lease.</a:t>
            </a:r>
            <a:endParaRPr lang="en-US" sz="1150" dirty="0" noProof="1"/>
          </a:p>
        </p:txBody>
      </p:sp>
    </p:spTree>
  </p:cSld>
  <p:clrMapOvr>
    <a:masterClrMapping/>
  </p:clrMapOvr>
  <p:transition spd="slow"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4402A"/>
        </a:solidFill>
      </p:bgPr>
    </p:bg>
    <p:spTree>
      <p:nvGrpSpPr>
        <p:cNvPr id="1" name=""/>
        <p:cNvGrpSpPr/>
        <p:nvPr/>
      </p:nvGrpSpPr>
      <p:grpSpPr>
        <a:xfrm>
          <a:off x="0" y="0"/>
          <a:ext cx="0" cy="0"/>
          <a:chOff x="0" y="0"/>
          <a:chExt cx="0" cy="0"/>
        </a:xfrm>
      </p:grpSpPr>
      <p:pic>
        <p:nvPicPr>
          <p:cNvPr id="2" name="Image 0" descr="/tmp/ishoa/final/bg_aerial.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78000"/>
            </a:srgbClr>
          </a:solidFill>
          <a:ln/>
        </p:spPr>
      </p:sp>
      <p:sp>
        <p:nvSpPr>
          <p:cNvPr id="4" name="Shape 1"/>
          <p:cNvSpPr/>
          <p:nvPr/>
        </p:nvSpPr>
        <p:spPr>
          <a:xfrm>
            <a:off x="548640" y="566928"/>
            <a:ext cx="5669280" cy="5724144"/>
          </a:xfrm>
          <a:prstGeom prst="roundRect">
            <a:avLst>
              <a:gd name="adj" fmla="val 1613"/>
            </a:avLst>
          </a:prstGeom>
          <a:solidFill>
            <a:srgbClr val="0F2015">
              <a:alpha val="88000"/>
            </a:srgbClr>
          </a:solidFill>
          <a:ln/>
        </p:spPr>
      </p:sp>
      <p:sp>
        <p:nvSpPr>
          <p:cNvPr id="5" name="Text 2"/>
          <p:cNvSpPr txBox="1"/>
          <p:nvPr/>
        </p:nvSpPr>
        <p:spPr>
          <a:xfrm>
            <a:off x="914400" y="914400"/>
            <a:ext cx="5029200" cy="329184"/>
          </a:xfrm>
          <a:prstGeom prst="rect">
            <a:avLst/>
          </a:prstGeom>
          <a:noFill/>
          <a:ln/>
        </p:spPr>
        <p:txBody>
          <a:bodyPr wrap="square" lIns="0" tIns="0" rIns="0" bIns="0" rtlCol="0" anchor="ctr"/>
          <a:lstStyle/>
          <a:p>
            <a:pPr indent="0" marL="0">
              <a:buNone/>
            </a:pPr>
            <a:r>
              <a:rPr lang="en-US" sz="1300" b="1" spc="280" kern="0" dirty="0" noProof="1">
                <a:solidFill>
                  <a:srgbClr val="DCC08C"/>
                </a:solidFill>
                <a:latin typeface="Calibri" pitchFamily="34" charset="0"/>
                <a:ea typeface="Calibri" pitchFamily="34" charset="-122"/>
                <a:cs typeface="Calibri" pitchFamily="34" charset="-120"/>
              </a:rPr>
              <a:t>HOW THE NEIGHBORHOOD IS LAID OUT</a:t>
            </a:r>
            <a:endParaRPr lang="en-US" sz="1300" dirty="0" noProof="1"/>
          </a:p>
        </p:txBody>
      </p:sp>
      <p:sp>
        <p:nvSpPr>
          <p:cNvPr id="6" name="Text 3"/>
          <p:cNvSpPr txBox="1"/>
          <p:nvPr/>
        </p:nvSpPr>
        <p:spPr>
          <a:xfrm>
            <a:off x="886968" y="1261872"/>
            <a:ext cx="5120640" cy="1234440"/>
          </a:xfrm>
          <a:prstGeom prst="rect">
            <a:avLst/>
          </a:prstGeom>
          <a:noFill/>
          <a:ln/>
        </p:spPr>
        <p:txBody>
          <a:bodyPr wrap="square" lIns="0" tIns="0" rIns="0" bIns="0" rtlCol="0" anchor="ctr"/>
          <a:lstStyle/>
          <a:p>
            <a:pPr indent="0" marL="0">
              <a:lnSpc>
                <a:spcPts val="3600"/>
              </a:lnSpc>
              <a:buNone/>
            </a:pPr>
            <a:r>
              <a:rPr lang="en-US" sz="3000" b="1" dirty="0" noProof="1">
                <a:solidFill>
                  <a:srgbClr val="FFFFFF"/>
                </a:solidFill>
                <a:latin typeface="Cambria" pitchFamily="34" charset="0"/>
                <a:ea typeface="Cambria" pitchFamily="34" charset="-122"/>
                <a:cs typeface="Cambria" pitchFamily="34" charset="-120"/>
              </a:rPr>
              <a:t>One community,</a:t>
            </a:r>
            <a:endParaRPr lang="en-US" sz="3000" dirty="0" noProof="1"/>
          </a:p>
          <a:p>
            <a:pPr indent="0" marL="0">
              <a:lnSpc>
                <a:spcPts val="3600"/>
              </a:lnSpc>
              <a:buNone/>
            </a:pPr>
            <a:r>
              <a:rPr lang="en-US" sz="3000" b="1" dirty="0" noProof="1">
                <a:solidFill>
                  <a:srgbClr val="FFFFFF"/>
                </a:solidFill>
                <a:latin typeface="Cambria" pitchFamily="34" charset="0"/>
                <a:ea typeface="Cambria" pitchFamily="34" charset="-122"/>
                <a:cs typeface="Cambria" pitchFamily="34" charset="-120"/>
              </a:rPr>
              <a:t>several neighborhoods</a:t>
            </a:r>
            <a:endParaRPr lang="en-US" sz="3000" dirty="0" noProof="1"/>
          </a:p>
        </p:txBody>
      </p:sp>
      <p:sp>
        <p:nvSpPr>
          <p:cNvPr id="7" name="Text 4"/>
          <p:cNvSpPr txBox="1"/>
          <p:nvPr/>
        </p:nvSpPr>
        <p:spPr>
          <a:xfrm>
            <a:off x="914400" y="2560320"/>
            <a:ext cx="4983480" cy="1051560"/>
          </a:xfrm>
          <a:prstGeom prst="rect">
            <a:avLst/>
          </a:prstGeom>
          <a:noFill/>
          <a:ln/>
        </p:spPr>
        <p:txBody>
          <a:bodyPr wrap="square" lIns="0" tIns="0" rIns="0" bIns="0" rtlCol="0" anchor="ctr"/>
          <a:lstStyle/>
          <a:p>
            <a:pPr indent="0" marL="0">
              <a:lnSpc>
                <a:spcPts val="2000"/>
              </a:lnSpc>
              <a:buNone/>
            </a:pPr>
            <a:r>
              <a:rPr lang="en-US" sz="1450" i="1" dirty="0" noProof="1">
                <a:solidFill>
                  <a:srgbClr val="EFEADC"/>
                </a:solidFill>
                <a:latin typeface="Calibri" pitchFamily="34" charset="0"/>
                <a:ea typeface="Calibri" pitchFamily="34" charset="-122"/>
                <a:cs typeface="Calibri" pitchFamily="34" charset="-120"/>
              </a:rPr>
              <a:t xml:space="preserve">Indian Summer wraps around the golf course. Three gated entrances — including the Rainier Road gate at Prestwick Lane — feed a network of internal neighborhoods, pocket parks and common areas.</a:t>
            </a:r>
            <a:endParaRPr lang="en-US" sz="1450" dirty="0" noProof="1"/>
          </a:p>
        </p:txBody>
      </p:sp>
      <p:sp>
        <p:nvSpPr>
          <p:cNvPr id="8" name="Text 5"/>
          <p:cNvSpPr txBox="1"/>
          <p:nvPr/>
        </p:nvSpPr>
        <p:spPr>
          <a:xfrm>
            <a:off x="914400" y="3611880"/>
            <a:ext cx="4983480" cy="1810512"/>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 xml:space="preserve">Troon, Turnberry &amp; Prestwick — the original 1993 neighborhoods</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Kinsale (1998) and Kinsale Row</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Bellevita Townhomes (1999)</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The Links, Greenside Court and Fairway at 7</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Pocket parks, retention ponds and the 33-acre Nature Preserve</a:t>
            </a:r>
            <a:endParaRPr lang="en-US" sz="1300" dirty="0" noProof="1"/>
          </a:p>
        </p:txBody>
      </p:sp>
      <p:sp>
        <p:nvSpPr>
          <p:cNvPr id="9" name="Shape 6"/>
          <p:cNvSpPr/>
          <p:nvPr/>
        </p:nvSpPr>
        <p:spPr>
          <a:xfrm>
            <a:off x="886968" y="5504688"/>
            <a:ext cx="5029200" cy="566928"/>
          </a:xfrm>
          <a:prstGeom prst="roundRect">
            <a:avLst>
              <a:gd name="adj" fmla="val 12903"/>
            </a:avLst>
          </a:prstGeom>
          <a:solidFill>
            <a:srgbClr val="EFE7D2"/>
          </a:solidFill>
          <a:ln/>
        </p:spPr>
      </p:sp>
      <p:sp>
        <p:nvSpPr>
          <p:cNvPr id="10" name="Text 7"/>
          <p:cNvSpPr txBox="1"/>
          <p:nvPr/>
        </p:nvSpPr>
        <p:spPr>
          <a:xfrm>
            <a:off x="1042416" y="5504688"/>
            <a:ext cx="4754880" cy="566928"/>
          </a:xfrm>
          <a:prstGeom prst="rect">
            <a:avLst/>
          </a:prstGeom>
          <a:noFill/>
          <a:ln/>
        </p:spPr>
        <p:txBody>
          <a:bodyPr wrap="square" lIns="0" tIns="0" rIns="0" bIns="0" rtlCol="0" anchor="ctr"/>
          <a:lstStyle/>
          <a:p>
            <a:pPr indent="0" marL="0">
              <a:buNone/>
            </a:pPr>
            <a:r>
              <a:rPr lang="en-US" sz="1250" b="1" dirty="0" noProof="1">
                <a:solidFill>
                  <a:srgbClr val="24402A"/>
                </a:solidFill>
                <a:latin typeface="Calibri" pitchFamily="34" charset="0"/>
                <a:ea typeface="Calibri" pitchFamily="34" charset="-122"/>
                <a:cs typeface="Calibri" pitchFamily="34" charset="-120"/>
              </a:rPr>
              <a:t>Four of these are sub-HOAs with their own boards and dues.</a:t>
            </a:r>
            <a:endParaRPr lang="en-US" sz="1250" dirty="0" noProof="1"/>
          </a:p>
        </p:txBody>
      </p:sp>
    </p:spTree>
  </p:cSld>
  <p:clrMapOvr>
    <a:masterClrMapping/>
  </p:clrMapOvr>
  <p:transition spd="slow"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BF6"/>
        </a:solidFill>
      </p:bgPr>
    </p:bg>
    <p:spTree>
      <p:nvGrpSpPr>
        <p:cNvPr id="1" name=""/>
        <p:cNvGrpSpPr/>
        <p:nvPr/>
      </p:nvGrpSpPr>
      <p:grpSpPr>
        <a:xfrm>
          <a:off x="0" y="0"/>
          <a:ext cx="0" cy="0"/>
          <a:chOff x="0" y="0"/>
          <a:chExt cx="0" cy="0"/>
        </a:xfrm>
      </p:grpSpPr>
      <p:pic>
        <p:nvPicPr>
          <p:cNvPr id="2" name="Image 0" descr="/tmp/ishoa/final/side_chambers.jpg">    </p:cNvPr>
          <p:cNvPicPr>
            <a:picLocks noChangeAspect="1"/>
          </p:cNvPicPr>
          <p:nvPr/>
        </p:nvPicPr>
        <p:blipFill>
          <a:blip r:embed="rId1"/>
          <a:stretch>
            <a:fillRect/>
          </a:stretch>
        </p:blipFill>
        <p:spPr>
          <a:xfrm>
            <a:off x="502920" y="566928"/>
            <a:ext cx="548640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0" y="585216"/>
            <a:ext cx="492221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RAINIER RD SE &amp; PRESTWICK LN SE</a:t>
            </a:r>
            <a:endParaRPr lang="en-US" sz="1350" dirty="0" noProof="1"/>
          </a:p>
        </p:txBody>
      </p:sp>
      <p:sp>
        <p:nvSpPr>
          <p:cNvPr id="4" name="Text 1"/>
          <p:cNvSpPr txBox="1"/>
          <p:nvPr/>
        </p:nvSpPr>
        <p:spPr>
          <a:xfrm>
            <a:off x="6556248" y="914400"/>
            <a:ext cx="5031943" cy="512064"/>
          </a:xfrm>
          <a:prstGeom prst="rect">
            <a:avLst/>
          </a:prstGeom>
          <a:noFill/>
          <a:ln/>
        </p:spPr>
        <p:txBody>
          <a:bodyPr wrap="square" lIns="0" tIns="0" rIns="0" bIns="0" rtlCol="0" anchor="ctr"/>
          <a:lstStyle/>
          <a:p>
            <a:pPr indent="0" marL="0">
              <a:lnSpc>
                <a:spcPts val="3400"/>
              </a:lnSpc>
              <a:buNone/>
            </a:pPr>
            <a:r>
              <a:rPr lang="en-US" sz="2900" b="1" dirty="0" noProof="1">
                <a:solidFill>
                  <a:srgbClr val="24402A"/>
                </a:solidFill>
                <a:latin typeface="Cambria" pitchFamily="34" charset="0"/>
                <a:ea typeface="Cambria" pitchFamily="34" charset="-122"/>
                <a:cs typeface="Cambria" pitchFamily="34" charset="-120"/>
              </a:rPr>
              <a:t>Chambers Historical Park</a:t>
            </a:r>
            <a:endParaRPr lang="en-US" sz="2900" dirty="0" noProof="1"/>
          </a:p>
        </p:txBody>
      </p:sp>
      <p:sp>
        <p:nvSpPr>
          <p:cNvPr id="5" name="Text 2"/>
          <p:cNvSpPr txBox="1"/>
          <p:nvPr/>
        </p:nvSpPr>
        <p:spPr>
          <a:xfrm>
            <a:off x="6583680" y="1517904"/>
            <a:ext cx="4922215" cy="566928"/>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A piece of Washington Territory history sits just inside our Rainier Road gate.</a:t>
            </a:r>
            <a:endParaRPr lang="en-US" sz="1500" dirty="0" noProof="1"/>
          </a:p>
        </p:txBody>
      </p:sp>
      <p:sp>
        <p:nvSpPr>
          <p:cNvPr id="6" name="Text 3"/>
          <p:cNvSpPr txBox="1"/>
          <p:nvPr/>
        </p:nvSpPr>
        <p:spPr>
          <a:xfrm>
            <a:off x="6583680" y="2231136"/>
            <a:ext cx="4922215" cy="3182112"/>
          </a:xfrm>
          <a:prstGeom prst="rect">
            <a:avLst/>
          </a:prstGeom>
          <a:noFill/>
          <a:ln/>
        </p:spPr>
        <p:txBody>
          <a:bodyPr wrap="square" lIns="0" tIns="0" rIns="0" bIns="0" rtlCol="0" anchor="t"/>
          <a:lstStyle/>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In 1855, settlers on Andrew Chambers' land claim built a blockhouse here for shelter during the Washington Indian War. It sheltered about fourteen people and was abandoned within the year — no attack ever came.</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Today a historical marker and interpretive sign stand at the northwest corner of Rainier Rd SE and Prestwick Ln SE.</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ISHOA holds the site under a long-term lease with Thurston County and pays to maintain it.</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The gated lawn hosts the Pet Committee's Puppy Parties and other small community gatherings.</a:t>
            </a:r>
            <a:endParaRPr lang="en-US" sz="1350" dirty="0" noProof="1"/>
          </a:p>
        </p:txBody>
      </p:sp>
      <p:sp>
        <p:nvSpPr>
          <p:cNvPr id="7" name="Shape 4"/>
          <p:cNvSpPr/>
          <p:nvPr/>
        </p:nvSpPr>
        <p:spPr>
          <a:xfrm>
            <a:off x="6455664" y="5504688"/>
            <a:ext cx="5178247" cy="786384"/>
          </a:xfrm>
          <a:prstGeom prst="roundRect">
            <a:avLst>
              <a:gd name="adj" fmla="val 10465"/>
            </a:avLst>
          </a:prstGeom>
          <a:solidFill>
            <a:srgbClr val="EFE7D2"/>
          </a:solidFill>
          <a:ln/>
        </p:spPr>
      </p:sp>
      <p:sp>
        <p:nvSpPr>
          <p:cNvPr id="8" name="Text 5"/>
          <p:cNvSpPr txBox="1"/>
          <p:nvPr/>
        </p:nvSpPr>
        <p:spPr>
          <a:xfrm>
            <a:off x="6601968" y="5559552"/>
            <a:ext cx="492221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 xml:space="preserve">Also known as the Andrew Chambers Blockhouse, or Fort Chambers — one of several settler blockhouses built across Thurston County in 1855.</a:t>
            </a:r>
            <a:endParaRPr lang="en-US" sz="1250" dirty="0" noProof="1"/>
          </a:p>
        </p:txBody>
      </p:sp>
    </p:spTree>
  </p:cSld>
  <p:clrMapOvr>
    <a:masterClrMapping/>
  </p:clrMapOvr>
  <p:transition spd="slow" advTm="14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PART TWO · THE LAND AROUND US</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Our 33-acre Nature Preserve</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Undeveloped forest and a seasonal pond, right inside the neighborhood.</a:t>
            </a:r>
            <a:endParaRPr lang="en-US" sz="1550" dirty="0" noProof="1"/>
          </a:p>
        </p:txBody>
      </p:sp>
      <p:pic>
        <p:nvPicPr>
          <p:cNvPr id="5" name="Image 0" descr="/tmp/ishoa/final/np_trail.jpg">    </p:cNvPr>
          <p:cNvPicPr>
            <a:picLocks noChangeAspect="1"/>
          </p:cNvPicPr>
          <p:nvPr/>
        </p:nvPicPr>
        <p:blipFill>
          <a:blip r:embed="rId1"/>
          <a:stretch>
            <a:fillRect/>
          </a:stretch>
        </p:blipFill>
        <p:spPr>
          <a:xfrm>
            <a:off x="658368" y="1975104"/>
            <a:ext cx="3493008" cy="2651760"/>
          </a:xfrm>
          <a:prstGeom prst="rect">
            <a:avLst/>
          </a:prstGeom>
          <a:effectLst>
            <a:outerShdw sx="100000" sy="100000" kx="0" ky="0" algn="bl" rotWithShape="0" blurRad="177800" dist="38100" dir="5400000">
              <a:srgbClr val="000000">
                <a:alpha val="22000"/>
              </a:srgbClr>
            </a:outerShdw>
          </a:effectLst>
        </p:spPr>
      </p:pic>
      <p:pic>
        <p:nvPicPr>
          <p:cNvPr id="6" name="Image 1" descr="/tmp/ishoa/final/np_owls.jpg">    </p:cNvPr>
          <p:cNvPicPr>
            <a:picLocks noChangeAspect="1"/>
          </p:cNvPicPr>
          <p:nvPr/>
        </p:nvPicPr>
        <p:blipFill>
          <a:blip r:embed="rId2"/>
          <a:stretch>
            <a:fillRect/>
          </a:stretch>
        </p:blipFill>
        <p:spPr>
          <a:xfrm>
            <a:off x="4425696" y="1975104"/>
            <a:ext cx="3493008" cy="2651760"/>
          </a:xfrm>
          <a:prstGeom prst="rect">
            <a:avLst/>
          </a:prstGeom>
          <a:effectLst>
            <a:outerShdw sx="100000" sy="100000" kx="0" ky="0" algn="bl" rotWithShape="0" blurRad="177800" dist="38100" dir="5400000">
              <a:srgbClr val="000000">
                <a:alpha val="22000"/>
              </a:srgbClr>
            </a:outerShdw>
          </a:effectLst>
        </p:spPr>
      </p:pic>
      <p:pic>
        <p:nvPicPr>
          <p:cNvPr id="7" name="Image 2" descr="/tmp/ishoa/final/np_ducks.jpg">    </p:cNvPr>
          <p:cNvPicPr>
            <a:picLocks noChangeAspect="1"/>
          </p:cNvPicPr>
          <p:nvPr/>
        </p:nvPicPr>
        <p:blipFill>
          <a:blip r:embed="rId3"/>
          <a:stretch>
            <a:fillRect/>
          </a:stretch>
        </p:blipFill>
        <p:spPr>
          <a:xfrm>
            <a:off x="8193024" y="1975104"/>
            <a:ext cx="3493008" cy="2651760"/>
          </a:xfrm>
          <a:prstGeom prst="rect">
            <a:avLst/>
          </a:prstGeom>
          <a:effectLst>
            <a:outerShdw sx="100000" sy="100000" kx="0" ky="0" algn="bl" rotWithShape="0" blurRad="177800" dist="38100" dir="5400000">
              <a:srgbClr val="000000">
                <a:alpha val="22000"/>
              </a:srgbClr>
            </a:outerShdw>
          </a:effectLst>
        </p:spPr>
      </p:pic>
      <p:sp>
        <p:nvSpPr>
          <p:cNvPr id="8" name="Text 3"/>
          <p:cNvSpPr txBox="1"/>
          <p:nvPr/>
        </p:nvSpPr>
        <p:spPr>
          <a:xfrm>
            <a:off x="658368" y="4754880"/>
            <a:ext cx="3493008" cy="475488"/>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2/3 mile</a:t>
            </a:r>
            <a:endParaRPr lang="en-US" sz="2400" dirty="0" noProof="1"/>
          </a:p>
        </p:txBody>
      </p:sp>
      <p:sp>
        <p:nvSpPr>
          <p:cNvPr id="9" name="Text 4"/>
          <p:cNvSpPr txBox="1"/>
          <p:nvPr/>
        </p:nvSpPr>
        <p:spPr>
          <a:xfrm>
            <a:off x="658368" y="5230368"/>
            <a:ext cx="3493008" cy="749808"/>
          </a:xfrm>
          <a:prstGeom prst="rect">
            <a:avLst/>
          </a:prstGeom>
          <a:noFill/>
          <a:ln/>
        </p:spPr>
        <p:txBody>
          <a:bodyPr wrap="square" lIns="0" tIns="0" rIns="0" bIns="0" rtlCol="0" anchor="t"/>
          <a:lstStyle/>
          <a:p>
            <a:pPr indent="0" marL="0">
              <a:lnSpc>
                <a:spcPts val="1700"/>
              </a:lnSpc>
              <a:buNone/>
            </a:pPr>
            <a:r>
              <a:rPr lang="en-US" sz="1250" dirty="0" noProof="1">
                <a:solidFill>
                  <a:srgbClr val="5E5B54"/>
                </a:solidFill>
                <a:latin typeface="Calibri" pitchFamily="34" charset="0"/>
                <a:ea typeface="Calibri" pitchFamily="34" charset="-122"/>
                <a:cs typeface="Calibri" pitchFamily="34" charset="-120"/>
              </a:rPr>
              <a:t>Walking trail with one side branch, maintained by volunteers</a:t>
            </a:r>
            <a:endParaRPr lang="en-US" sz="1250" dirty="0" noProof="1"/>
          </a:p>
        </p:txBody>
      </p:sp>
      <p:sp>
        <p:nvSpPr>
          <p:cNvPr id="10" name="Text 5"/>
          <p:cNvSpPr txBox="1"/>
          <p:nvPr/>
        </p:nvSpPr>
        <p:spPr>
          <a:xfrm>
            <a:off x="4425696" y="4754880"/>
            <a:ext cx="3493008" cy="475488"/>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33 acres</a:t>
            </a:r>
            <a:endParaRPr lang="en-US" sz="2400" dirty="0" noProof="1"/>
          </a:p>
        </p:txBody>
      </p:sp>
      <p:sp>
        <p:nvSpPr>
          <p:cNvPr id="11" name="Text 6"/>
          <p:cNvSpPr txBox="1"/>
          <p:nvPr/>
        </p:nvSpPr>
        <p:spPr>
          <a:xfrm>
            <a:off x="4425696" y="5230368"/>
            <a:ext cx="3493008" cy="749808"/>
          </a:xfrm>
          <a:prstGeom prst="rect">
            <a:avLst/>
          </a:prstGeom>
          <a:noFill/>
          <a:ln/>
        </p:spPr>
        <p:txBody>
          <a:bodyPr wrap="square" lIns="0" tIns="0" rIns="0" bIns="0" rtlCol="0" anchor="t"/>
          <a:lstStyle/>
          <a:p>
            <a:pPr indent="0" marL="0">
              <a:lnSpc>
                <a:spcPts val="1700"/>
              </a:lnSpc>
              <a:buNone/>
            </a:pPr>
            <a:r>
              <a:rPr lang="en-US" sz="1250" dirty="0" noProof="1">
                <a:solidFill>
                  <a:srgbClr val="5E5B54"/>
                </a:solidFill>
                <a:latin typeface="Calibri" pitchFamily="34" charset="0"/>
                <a:ea typeface="Calibri" pitchFamily="34" charset="-122"/>
                <a:cs typeface="Calibri" pitchFamily="34" charset="-120"/>
              </a:rPr>
              <a:t xml:space="preserve">Undeveloped forest and a large seasonal pond — home to screech owls, heron and trillium</a:t>
            </a:r>
            <a:endParaRPr lang="en-US" sz="1250" dirty="0" noProof="1"/>
          </a:p>
        </p:txBody>
      </p:sp>
      <p:sp>
        <p:nvSpPr>
          <p:cNvPr id="12" name="Text 7"/>
          <p:cNvSpPr txBox="1"/>
          <p:nvPr/>
        </p:nvSpPr>
        <p:spPr>
          <a:xfrm>
            <a:off x="8193024" y="4754880"/>
            <a:ext cx="3493008" cy="475488"/>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7 nest boxes</a:t>
            </a:r>
            <a:endParaRPr lang="en-US" sz="2400" dirty="0" noProof="1"/>
          </a:p>
        </p:txBody>
      </p:sp>
      <p:sp>
        <p:nvSpPr>
          <p:cNvPr id="13" name="Text 8"/>
          <p:cNvSpPr txBox="1"/>
          <p:nvPr/>
        </p:nvSpPr>
        <p:spPr>
          <a:xfrm>
            <a:off x="8193024" y="5230368"/>
            <a:ext cx="3493008" cy="749808"/>
          </a:xfrm>
          <a:prstGeom prst="rect">
            <a:avLst/>
          </a:prstGeom>
          <a:noFill/>
          <a:ln/>
        </p:spPr>
        <p:txBody>
          <a:bodyPr wrap="square" lIns="0" tIns="0" rIns="0" bIns="0" rtlCol="0" anchor="t"/>
          <a:lstStyle/>
          <a:p>
            <a:pPr indent="0" marL="0">
              <a:lnSpc>
                <a:spcPts val="1700"/>
              </a:lnSpc>
              <a:buNone/>
            </a:pPr>
            <a:r>
              <a:rPr lang="en-US" sz="1250" dirty="0" noProof="1">
                <a:solidFill>
                  <a:srgbClr val="5E5B54"/>
                </a:solidFill>
                <a:latin typeface="Calibri" pitchFamily="34" charset="0"/>
                <a:ea typeface="Calibri" pitchFamily="34" charset="-122"/>
                <a:cs typeface="Calibri" pitchFamily="34" charset="-120"/>
              </a:rPr>
              <a:t>Wood duck boxes at the pond margin, cleaned by volunteers each year</a:t>
            </a:r>
            <a:endParaRPr lang="en-US" sz="1250" dirty="0" noProof="1"/>
          </a:p>
        </p:txBody>
      </p:sp>
      <p:sp>
        <p:nvSpPr>
          <p:cNvPr id="14" name="Shape 9"/>
          <p:cNvSpPr/>
          <p:nvPr/>
        </p:nvSpPr>
        <p:spPr>
          <a:xfrm>
            <a:off x="658368" y="5943600"/>
            <a:ext cx="10872216" cy="566928"/>
          </a:xfrm>
          <a:prstGeom prst="roundRect">
            <a:avLst>
              <a:gd name="adj" fmla="val 12903"/>
            </a:avLst>
          </a:prstGeom>
          <a:solidFill>
            <a:srgbClr val="EFE7D2"/>
          </a:solidFill>
          <a:ln/>
        </p:spPr>
      </p:sp>
      <p:sp>
        <p:nvSpPr>
          <p:cNvPr id="15" name="Text 10"/>
          <p:cNvSpPr txBox="1"/>
          <p:nvPr/>
        </p:nvSpPr>
        <p:spPr>
          <a:xfrm>
            <a:off x="868680" y="594360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Homeowners chose more than 20 years ago to leave this tract wild. The southern trailhead and bulletin board are on Prestwick Lane.</a:t>
            </a:r>
            <a:endParaRPr lang="en-US" sz="1300" dirty="0" noProof="1"/>
          </a:p>
        </p:txBody>
      </p:sp>
    </p:spTree>
  </p:cSld>
  <p:clrMapOvr>
    <a:masterClrMapping/>
  </p:clrMapOvr>
  <p:transition spd="slow" advTm="14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BF6"/>
        </a:solidFill>
      </p:bgPr>
    </p:bg>
    <p:spTree>
      <p:nvGrpSpPr>
        <p:cNvPr id="1" name=""/>
        <p:cNvGrpSpPr/>
        <p:nvPr/>
      </p:nvGrpSpPr>
      <p:grpSpPr>
        <a:xfrm>
          <a:off x="0" y="0"/>
          <a:ext cx="0" cy="0"/>
          <a:chOff x="0" y="0"/>
          <a:chExt cx="0" cy="0"/>
        </a:xfrm>
      </p:grpSpPr>
      <p:pic>
        <p:nvPicPr>
          <p:cNvPr id="2" name="Image 0" descr="/tmp/ishoa/final/ban_wildlife.jpg">    </p:cNvPr>
          <p:cNvPicPr>
            <a:picLocks noChangeAspect="1"/>
          </p:cNvPicPr>
          <p:nvPr/>
        </p:nvPicPr>
        <p:blipFill>
          <a:blip r:embed="rId1"/>
          <a:stretch>
            <a:fillRect/>
          </a:stretch>
        </p:blipFill>
        <p:spPr>
          <a:xfrm>
            <a:off x="0" y="0"/>
            <a:ext cx="12191695" cy="2377440"/>
          </a:xfrm>
          <a:prstGeom prst="rect">
            <a:avLst/>
          </a:prstGeom>
        </p:spPr>
      </p:pic>
      <p:sp>
        <p:nvSpPr>
          <p:cNvPr id="3" name="Text 0"/>
          <p:cNvSpPr txBox="1"/>
          <p:nvPr/>
        </p:nvSpPr>
        <p:spPr>
          <a:xfrm>
            <a:off x="658368" y="2651760"/>
            <a:ext cx="10881360" cy="329184"/>
          </a:xfrm>
          <a:prstGeom prst="rect">
            <a:avLst/>
          </a:prstGeom>
          <a:noFill/>
          <a:ln/>
        </p:spPr>
        <p:txBody>
          <a:bodyPr wrap="square" lIns="0" tIns="0" rIns="0" bIns="0" rtlCol="0" anchor="t"/>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USING THE PRESERVE</a:t>
            </a:r>
            <a:endParaRPr lang="en-US" sz="1350" dirty="0" noProof="1"/>
          </a:p>
        </p:txBody>
      </p:sp>
      <p:sp>
        <p:nvSpPr>
          <p:cNvPr id="4" name="Text 1"/>
          <p:cNvSpPr txBox="1"/>
          <p:nvPr/>
        </p:nvSpPr>
        <p:spPr>
          <a:xfrm>
            <a:off x="630936" y="2980944"/>
            <a:ext cx="10927080" cy="676656"/>
          </a:xfrm>
          <a:prstGeom prst="rect">
            <a:avLst/>
          </a:prstGeom>
          <a:noFill/>
          <a:ln/>
        </p:spPr>
        <p:txBody>
          <a:bodyPr wrap="square" lIns="0" tIns="0" rIns="0" bIns="0" rtlCol="0" anchor="t"/>
          <a:lstStyle/>
          <a:p>
            <a:pPr indent="0" marL="0">
              <a:buNone/>
            </a:pPr>
            <a:r>
              <a:rPr lang="en-US" sz="3300" b="1" dirty="0" noProof="1">
                <a:solidFill>
                  <a:srgbClr val="24402A"/>
                </a:solidFill>
                <a:latin typeface="Cambria" pitchFamily="34" charset="0"/>
                <a:ea typeface="Cambria" pitchFamily="34" charset="-122"/>
                <a:cs typeface="Cambria" pitchFamily="34" charset="-120"/>
              </a:rPr>
              <a:t>Walk it, watch it, leave it as you found it</a:t>
            </a:r>
            <a:endParaRPr lang="en-US" sz="3300" dirty="0" noProof="1"/>
          </a:p>
        </p:txBody>
      </p:sp>
      <p:sp>
        <p:nvSpPr>
          <p:cNvPr id="5" name="Text 2"/>
          <p:cNvSpPr txBox="1"/>
          <p:nvPr/>
        </p:nvSpPr>
        <p:spPr>
          <a:xfrm>
            <a:off x="658368" y="3675888"/>
            <a:ext cx="10881360" cy="384048"/>
          </a:xfrm>
          <a:prstGeom prst="rect">
            <a:avLst/>
          </a:prstGeom>
          <a:noFill/>
          <a:ln/>
        </p:spPr>
        <p:txBody>
          <a:bodyPr wrap="square" lIns="0" tIns="0" rIns="0" bIns="0" rtlCol="0" anchor="t"/>
          <a:lstStyle/>
          <a:p>
            <a:pPr indent="0" marL="0">
              <a:buNone/>
            </a:pPr>
            <a:r>
              <a:rPr lang="en-US" sz="1550" i="1" dirty="0" noProof="1">
                <a:solidFill>
                  <a:srgbClr val="5E5B54"/>
                </a:solidFill>
                <a:latin typeface="Calibri" pitchFamily="34" charset="0"/>
                <a:ea typeface="Calibri" pitchFamily="34" charset="-122"/>
                <a:cs typeface="Calibri" pitchFamily="34" charset="-120"/>
              </a:rPr>
              <a:t xml:space="preserve">Great blue heron, wood ducks, screech owls, trillium — all within a short walk of your door. A few simple rules keep it wild.</a:t>
            </a:r>
            <a:endParaRPr lang="en-US" sz="1550" dirty="0" noProof="1"/>
          </a:p>
        </p:txBody>
      </p:sp>
      <p:sp>
        <p:nvSpPr>
          <p:cNvPr id="6" name="Text 3"/>
          <p:cNvSpPr txBox="1"/>
          <p:nvPr/>
        </p:nvSpPr>
        <p:spPr>
          <a:xfrm>
            <a:off x="658368" y="4224528"/>
            <a:ext cx="5349240" cy="208483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Foot traffic only — no bicycles or wheeled vehicles</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No pets on the Preserve trail</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Closed after dark</a:t>
            </a:r>
            <a:endParaRPr lang="en-US" sz="1500" dirty="0" noProof="1"/>
          </a:p>
        </p:txBody>
      </p:sp>
      <p:sp>
        <p:nvSpPr>
          <p:cNvPr id="7" name="Text 4"/>
          <p:cNvSpPr txBox="1"/>
          <p:nvPr/>
        </p:nvSpPr>
        <p:spPr>
          <a:xfrm>
            <a:off x="6181344" y="4224528"/>
            <a:ext cx="5349240" cy="208483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No fires or fireworks; do not damage plants or wildlife</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No trash cans on site — pack out whatever you bring in</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Wildlife concerns such as coyotes go to Thurston County</a:t>
            </a:r>
            <a:endParaRPr lang="en-US" sz="1500" dirty="0" noProof="1"/>
          </a:p>
        </p:txBody>
      </p:sp>
      <p:sp>
        <p:nvSpPr>
          <p:cNvPr id="8" name="Shape 5"/>
          <p:cNvSpPr/>
          <p:nvPr/>
        </p:nvSpPr>
        <p:spPr>
          <a:xfrm>
            <a:off x="658368" y="6053328"/>
            <a:ext cx="10872216" cy="566928"/>
          </a:xfrm>
          <a:prstGeom prst="roundRect">
            <a:avLst>
              <a:gd name="adj" fmla="val 12903"/>
            </a:avLst>
          </a:prstGeom>
          <a:solidFill>
            <a:srgbClr val="EFE7D2"/>
          </a:solidFill>
          <a:ln/>
        </p:spPr>
      </p:sp>
      <p:sp>
        <p:nvSpPr>
          <p:cNvPr id="9" name="Text 6"/>
          <p:cNvSpPr txBox="1"/>
          <p:nvPr/>
        </p:nvSpPr>
        <p:spPr>
          <a:xfrm>
            <a:off x="868680" y="6053328"/>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The species identification board and interpretive signs are posted at the Prestwick Lane trailhead.</a:t>
            </a:r>
            <a:endParaRPr lang="en-US" sz="1300" dirty="0" noProof="1"/>
          </a:p>
        </p:txBody>
      </p:sp>
    </p:spTree>
  </p:cSld>
  <p:clrMapOvr>
    <a:masterClrMapping/>
  </p:clrMapOvr>
  <p:transition spd="slow"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BF6"/>
        </a:solidFill>
      </p:bgPr>
    </p:bg>
    <p:spTree>
      <p:nvGrpSpPr>
        <p:cNvPr id="1" name=""/>
        <p:cNvGrpSpPr/>
        <p:nvPr/>
      </p:nvGrpSpPr>
      <p:grpSpPr>
        <a:xfrm>
          <a:off x="0" y="0"/>
          <a:ext cx="0" cy="0"/>
          <a:chOff x="0" y="0"/>
          <a:chExt cx="0" cy="0"/>
        </a:xfrm>
      </p:grpSpPr>
      <p:pic>
        <p:nvPicPr>
          <p:cNvPr id="2" name="Image 0" descr="/tmp/ishoa/final/side_trail.jpg">    </p:cNvPr>
          <p:cNvPicPr>
            <a:picLocks noChangeAspect="1"/>
          </p:cNvPicPr>
          <p:nvPr/>
        </p:nvPicPr>
        <p:blipFill>
          <a:blip r:embed="rId1"/>
          <a:stretch>
            <a:fillRect/>
          </a:stretch>
        </p:blipFill>
        <p:spPr>
          <a:xfrm>
            <a:off x="502920" y="566928"/>
            <a:ext cx="466344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5760720" y="585216"/>
            <a:ext cx="574517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22 PAVED MILES THROUGH THURSTON COUNTY</a:t>
            </a:r>
            <a:endParaRPr lang="en-US" sz="1350" dirty="0" noProof="1"/>
          </a:p>
        </p:txBody>
      </p:sp>
      <p:sp>
        <p:nvSpPr>
          <p:cNvPr id="4" name="Text 1"/>
          <p:cNvSpPr txBox="1"/>
          <p:nvPr/>
        </p:nvSpPr>
        <p:spPr>
          <a:xfrm>
            <a:off x="5733288" y="914400"/>
            <a:ext cx="5854903" cy="54864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The Chehalis-Western Trail</a:t>
            </a:r>
            <a:endParaRPr lang="en-US" sz="3100" dirty="0" noProof="1"/>
          </a:p>
        </p:txBody>
      </p:sp>
      <p:sp>
        <p:nvSpPr>
          <p:cNvPr id="5" name="Text 2"/>
          <p:cNvSpPr txBox="1"/>
          <p:nvPr/>
        </p:nvSpPr>
        <p:spPr>
          <a:xfrm>
            <a:off x="5760720" y="1554480"/>
            <a:ext cx="5745175" cy="91440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 xml:space="preserve">A regional rail-trail runs right along our community — and you can get on it without leaving the neighborhood.</a:t>
            </a:r>
            <a:endParaRPr lang="en-US" sz="1500" dirty="0" noProof="1"/>
          </a:p>
        </p:txBody>
      </p:sp>
      <p:sp>
        <p:nvSpPr>
          <p:cNvPr id="6" name="Text 3"/>
          <p:cNvSpPr txBox="1"/>
          <p:nvPr/>
        </p:nvSpPr>
        <p:spPr>
          <a:xfrm>
            <a:off x="5760720" y="2615184"/>
            <a:ext cx="5745175" cy="2798064"/>
          </a:xfrm>
          <a:prstGeom prst="rect">
            <a:avLst/>
          </a:prstGeom>
          <a:noFill/>
          <a:ln/>
        </p:spPr>
        <p:txBody>
          <a:bodyPr wrap="square" lIns="0" tIns="0" rIns="0" bIns="0" rtlCol="0" anchor="t"/>
          <a:lstStyle/>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Runs north–south from Woodard Bay on Puget Sound to Vail, and crosses the Yelm–Tenino Trail</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Access from inside Indian Summer is through the gates on Prestwick Lane, next to the Fairway at 7 Townhomes and The Links</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The large "swing" gates are for vehicles — watch for walkers and cyclists as you drive through</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Smaller "slider" gates on each side are for golf carts and pedestrians</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The keypad code is printed in your ISHOA Resident Handbook</a:t>
            </a:r>
            <a:endParaRPr lang="en-US" sz="1350" dirty="0" noProof="1"/>
          </a:p>
        </p:txBody>
      </p:sp>
      <p:sp>
        <p:nvSpPr>
          <p:cNvPr id="7" name="Shape 4"/>
          <p:cNvSpPr/>
          <p:nvPr/>
        </p:nvSpPr>
        <p:spPr>
          <a:xfrm>
            <a:off x="5632704" y="5504688"/>
            <a:ext cx="6001207" cy="786384"/>
          </a:xfrm>
          <a:prstGeom prst="roundRect">
            <a:avLst>
              <a:gd name="adj" fmla="val 10465"/>
            </a:avLst>
          </a:prstGeom>
          <a:solidFill>
            <a:srgbClr val="EFE7D2"/>
          </a:solidFill>
          <a:ln/>
        </p:spPr>
      </p:sp>
      <p:sp>
        <p:nvSpPr>
          <p:cNvPr id="8" name="Text 5"/>
          <p:cNvSpPr txBox="1"/>
          <p:nvPr/>
        </p:nvSpPr>
        <p:spPr>
          <a:xfrm>
            <a:off x="5779008" y="5559552"/>
            <a:ext cx="574517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Leashed dogs are welcome on the Trail. Trail hours are 9 a.m. to dusk.</a:t>
            </a:r>
            <a:endParaRPr lang="en-US" sz="1250" dirty="0" noProof="1"/>
          </a:p>
        </p:txBody>
      </p:sp>
    </p:spTree>
  </p:cSld>
  <p:clrMapOvr>
    <a:masterClrMapping/>
  </p:clrMapOvr>
  <p:transition spd="slow"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4402A"/>
        </a:solidFill>
      </p:bgPr>
    </p:bg>
    <p:spTree>
      <p:nvGrpSpPr>
        <p:cNvPr id="1" name=""/>
        <p:cNvGrpSpPr/>
        <p:nvPr/>
      </p:nvGrpSpPr>
      <p:grpSpPr>
        <a:xfrm>
          <a:off x="0" y="0"/>
          <a:ext cx="0" cy="0"/>
          <a:chOff x="0" y="0"/>
          <a:chExt cx="0" cy="0"/>
        </a:xfrm>
      </p:grpSpPr>
      <p:pic>
        <p:nvPicPr>
          <p:cNvPr id="2" name="Image 0" descr="/tmp/ishoa/final/bg_twoorg.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48000"/>
            </a:srgbClr>
          </a:solidFill>
          <a:ln/>
        </p:spPr>
      </p:sp>
      <p:sp>
        <p:nvSpPr>
          <p:cNvPr id="4" name="Shape 1"/>
          <p:cNvSpPr/>
          <p:nvPr/>
        </p:nvSpPr>
        <p:spPr>
          <a:xfrm>
            <a:off x="0" y="4279392"/>
            <a:ext cx="12191695" cy="2606040"/>
          </a:xfrm>
          <a:prstGeom prst="rect">
            <a:avLst/>
          </a:prstGeom>
          <a:solidFill>
            <a:srgbClr val="12241A">
              <a:alpha val="74000"/>
            </a:srgbClr>
          </a:solidFill>
          <a:ln/>
        </p:spPr>
      </p:sp>
      <p:sp>
        <p:nvSpPr>
          <p:cNvPr id="5" name="Text 2"/>
          <p:cNvSpPr txBox="1"/>
          <p:nvPr/>
        </p:nvSpPr>
        <p:spPr>
          <a:xfrm>
            <a:off x="914400" y="4599432"/>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THREE</a:t>
            </a:r>
            <a:endParaRPr lang="en-US" sz="1500" dirty="0" noProof="1"/>
          </a:p>
        </p:txBody>
      </p:sp>
      <p:sp>
        <p:nvSpPr>
          <p:cNvPr id="6" name="Text 3"/>
          <p:cNvSpPr txBox="1"/>
          <p:nvPr/>
        </p:nvSpPr>
        <p:spPr>
          <a:xfrm>
            <a:off x="868680" y="4965192"/>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Two organizations, one community</a:t>
            </a:r>
            <a:endParaRPr lang="en-US" sz="4200" dirty="0" noProof="1"/>
          </a:p>
        </p:txBody>
      </p:sp>
      <p:sp>
        <p:nvSpPr>
          <p:cNvPr id="7" name="Text 4"/>
          <p:cNvSpPr txBox="1"/>
          <p:nvPr/>
        </p:nvSpPr>
        <p:spPr>
          <a:xfrm>
            <a:off x="914400" y="5971032"/>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 xml:space="preserve">The HOA and the Golf Course are separate — and they share a fence line.</a:t>
            </a:r>
            <a:endParaRPr lang="en-US" sz="1750" dirty="0" noProof="1"/>
          </a:p>
        </p:txBody>
      </p:sp>
    </p:spTree>
  </p:cSld>
  <p:clrMapOvr>
    <a:masterClrMapping/>
  </p:clrMapOvr>
  <p:transition spd="slow" advTm="8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SEPARATELY, BUT TOGETHER</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Who does what</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Two independent organizations, one shared address.</a:t>
            </a:r>
            <a:endParaRPr lang="en-US" sz="1550" dirty="0" noProof="1"/>
          </a:p>
        </p:txBody>
      </p:sp>
      <p:sp>
        <p:nvSpPr>
          <p:cNvPr id="901" name="Contrast band"/>
          <p:cNvSpPr/>
          <p:nvPr/>
        </p:nvSpPr>
        <p:spPr>
          <a:xfrm>
            <a:off x="0" y="1930000"/>
            <a:ext cx="12192000" cy="3560000"/>
          </a:xfrm>
          <a:prstGeom prst="rect">
            <a:avLst/>
          </a:prstGeom>
          <a:solidFill>
            <a:srgbClr val="24402A"/>
          </a:solidFill>
          <a:ln>
            <a:noFill/>
          </a:ln>
        </p:spPr>
        <p:txBody>
          <a:bodyPr/>
          <a:lstStyle/>
          <a:p>
            <a:endParaRPr lang="en-US"/>
          </a:p>
        </p:txBody>
      </p:sp>
      <p:sp>
        <p:nvSpPr>
          <p:cNvPr id="5" name="Shape 3"/>
          <p:cNvSpPr/>
          <p:nvPr/>
        </p:nvSpPr>
        <p:spPr>
          <a:xfrm>
            <a:off x="658368" y="2103120"/>
            <a:ext cx="5349240" cy="3200400"/>
          </a:xfrm>
          <a:prstGeom prst="roundRect">
            <a:avLst>
              <a:gd name="adj" fmla="val 2286"/>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6" name="Text 4"/>
          <p:cNvSpPr txBox="1"/>
          <p:nvPr/>
        </p:nvSpPr>
        <p:spPr>
          <a:xfrm>
            <a:off x="877824" y="2286000"/>
            <a:ext cx="4910328" cy="384048"/>
          </a:xfrm>
          <a:prstGeom prst="rect">
            <a:avLst/>
          </a:prstGeom>
          <a:noFill/>
          <a:ln/>
        </p:spPr>
        <p:txBody>
          <a:bodyPr wrap="square" lIns="0" tIns="0" rIns="0" bIns="0" rtlCol="0" anchor="t"/>
          <a:lstStyle/>
          <a:p>
            <a:pPr indent="0" marL="0">
              <a:lnSpc>
                <a:spcPts val="2400"/>
              </a:lnSpc>
              <a:buNone/>
            </a:pPr>
            <a:r>
              <a:rPr lang="en-US" sz="2100" b="1" dirty="0" noProof="1">
                <a:solidFill>
                  <a:srgbClr val="24402A"/>
                </a:solidFill>
                <a:latin typeface="Cambria" pitchFamily="34" charset="0"/>
                <a:ea typeface="Cambria" pitchFamily="34" charset="-122"/>
                <a:cs typeface="Cambria" pitchFamily="34" charset="-120"/>
              </a:rPr>
              <a:t>Indian Summer HOA</a:t>
            </a:r>
            <a:endParaRPr lang="en-US" sz="2100" dirty="0" noProof="1"/>
          </a:p>
        </p:txBody>
      </p:sp>
      <p:sp>
        <p:nvSpPr>
          <p:cNvPr id="7" name="Text 5"/>
          <p:cNvSpPr txBox="1"/>
          <p:nvPr/>
        </p:nvSpPr>
        <p:spPr>
          <a:xfrm>
            <a:off x="877824" y="2852928"/>
            <a:ext cx="4910328" cy="2267712"/>
          </a:xfrm>
          <a:prstGeom prst="rect">
            <a:avLst/>
          </a:prstGeom>
          <a:noFill/>
          <a:ln/>
        </p:spPr>
        <p:txBody>
          <a:bodyPr wrap="square" lIns="0" tIns="0" rIns="0" bIns="0" rtlCol="0" anchor="t"/>
          <a:lstStyle/>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A Washington non-profit corporation, incorporated in 1993 and governed by five volunteer directors elected by homeowners.</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Owns and maintains the streets, sidewalks, gates, guardhouse, common areas, pocket parks, storm water systems and the Nature Preserve.</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 xml:space="preserve">Funded by your HOA dues. Every homeowner is a member — membership is not optional.</a:t>
            </a:r>
            <a:endParaRPr lang="en-US" sz="1350" dirty="0" noProof="1"/>
          </a:p>
        </p:txBody>
      </p:sp>
      <p:sp>
        <p:nvSpPr>
          <p:cNvPr id="8" name="Shape 6"/>
          <p:cNvSpPr/>
          <p:nvPr/>
        </p:nvSpPr>
        <p:spPr>
          <a:xfrm>
            <a:off x="6181344" y="2103120"/>
            <a:ext cx="5349240" cy="3200400"/>
          </a:xfrm>
          <a:prstGeom prst="roundRect">
            <a:avLst>
              <a:gd name="adj" fmla="val 2286"/>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9" name="Text 7"/>
          <p:cNvSpPr txBox="1"/>
          <p:nvPr/>
        </p:nvSpPr>
        <p:spPr>
          <a:xfrm>
            <a:off x="6400800" y="2286000"/>
            <a:ext cx="4910328" cy="384048"/>
          </a:xfrm>
          <a:prstGeom prst="rect">
            <a:avLst/>
          </a:prstGeom>
          <a:noFill/>
          <a:ln/>
        </p:spPr>
        <p:txBody>
          <a:bodyPr wrap="square" lIns="0" tIns="0" rIns="0" bIns="0" rtlCol="0" anchor="t"/>
          <a:lstStyle/>
          <a:p>
            <a:pPr indent="0" marL="0">
              <a:lnSpc>
                <a:spcPts val="2400"/>
              </a:lnSpc>
              <a:buNone/>
            </a:pPr>
            <a:r>
              <a:rPr lang="en-US" sz="2100" b="1" dirty="0" noProof="1">
                <a:solidFill>
                  <a:srgbClr val="24402A"/>
                </a:solidFill>
                <a:latin typeface="Cambria" pitchFamily="34" charset="0"/>
                <a:ea typeface="Cambria" pitchFamily="34" charset="-122"/>
                <a:cs typeface="Cambria" pitchFamily="34" charset="-120"/>
              </a:rPr>
              <a:t>Indian Summer Golf &amp; Country Club</a:t>
            </a:r>
            <a:endParaRPr lang="en-US" sz="2100" dirty="0" noProof="1"/>
          </a:p>
        </p:txBody>
      </p:sp>
      <p:sp>
        <p:nvSpPr>
          <p:cNvPr id="10" name="Text 8"/>
          <p:cNvSpPr txBox="1"/>
          <p:nvPr/>
        </p:nvSpPr>
        <p:spPr>
          <a:xfrm>
            <a:off x="6400800" y="2852928"/>
            <a:ext cx="4910328" cy="2267712"/>
          </a:xfrm>
          <a:prstGeom prst="rect">
            <a:avLst/>
          </a:prstGeom>
          <a:noFill/>
          <a:ln/>
        </p:spPr>
        <p:txBody>
          <a:bodyPr wrap="square" lIns="0" tIns="0" rIns="0" bIns="0" rtlCol="0" anchor="t"/>
          <a:lstStyle/>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 xml:space="preserve">A privately operated golf club and clubhouse — a separate business with its own management, members and staff.</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Owns and maintains the course, the cart paths, the ponds on the course, the Clubhouse and Embers Restaurant.</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Golf membership is optional and separate from HOA dues. Embers is open to the public.</a:t>
            </a:r>
            <a:endParaRPr lang="en-US" sz="1350" dirty="0" noProof="1"/>
          </a:p>
        </p:txBody>
      </p:sp>
      <p:sp>
        <p:nvSpPr>
          <p:cNvPr id="902" name="Callout box"/>
          <p:cNvSpPr/>
          <p:nvPr/>
        </p:nvSpPr>
        <p:spPr>
          <a:xfrm>
            <a:off x="658368" y="5472120"/>
            <a:ext cx="10872216" cy="882960"/>
          </a:xfrm>
          <a:prstGeom prst="roundRect">
            <a:avLst>
              <a:gd name="adj" fmla="val 3000"/>
            </a:avLst>
          </a:prstGeom>
          <a:solidFill>
            <a:srgbClr val="EFE7D2"/>
          </a:solidFill>
          <a:ln>
            <a:noFill/>
          </a:ln>
        </p:spPr>
        <p:txBody>
          <a:bodyPr/>
          <a:lstStyle/>
          <a:p>
            <a:endParaRPr lang="en-US"/>
          </a:p>
        </p:txBody>
      </p:sp>
      <p:sp>
        <p:nvSpPr>
          <p:cNvPr id="11" name="Text 9"/>
          <p:cNvSpPr txBox="1"/>
          <p:nvPr/>
        </p:nvSpPr>
        <p:spPr>
          <a:xfrm>
            <a:off x="838368" y="5572120"/>
            <a:ext cx="10512216" cy="782960"/>
          </a:xfrm>
          <a:prstGeom prst="rect">
            <a:avLst/>
          </a:prstGeom>
          <a:noFill/>
          <a:ln/>
        </p:spPr>
        <p:txBody>
          <a:bodyPr wrap="square" lIns="0" tIns="0" rIns="0" bIns="0" rtlCol="0" anchor="ctr"/>
          <a:lstStyle/>
          <a:p>
            <a:pPr indent="0" marL="0">
              <a:lnSpc>
                <a:spcPts val="2000"/>
              </a:lnSpc>
              <a:buNone/>
            </a:pPr>
            <a:r>
              <a:rPr lang="en-US" sz="1400" i="1" dirty="0" noProof="1">
                <a:solidFill>
                  <a:srgbClr val="24402A"/>
                </a:solidFill>
                <a:latin typeface="Calibri" pitchFamily="34" charset="0"/>
                <a:ea typeface="Calibri" pitchFamily="34" charset="-122"/>
                <a:cs typeface="Calibri" pitchFamily="34" charset="-120"/>
              </a:rPr>
              <a:t>Where they meet: shared boundaries, shared views, and a shared interest in keeping Indian Summer beautiful. The CC&amp;R Rewrite Committee is currently reviewing how the two relate in our governing documents.</a:t>
            </a:r>
            <a:endParaRPr lang="en-US" sz="1400" dirty="0" noProof="1"/>
          </a:p>
        </p:txBody>
      </p:sp>
    </p:spTree>
  </p:cSld>
  <p:clrMapOvr>
    <a:masterClrMapping/>
  </p:clrMapOvr>
  <p:transition spd="slow"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BF6"/>
        </a:solidFill>
      </p:bgPr>
    </p:bg>
    <p:spTree>
      <p:nvGrpSpPr>
        <p:cNvPr id="1" name=""/>
        <p:cNvGrpSpPr/>
        <p:nvPr/>
      </p:nvGrpSpPr>
      <p:grpSpPr>
        <a:xfrm>
          <a:off x="0" y="0"/>
          <a:ext cx="0" cy="0"/>
          <a:chOff x="0" y="0"/>
          <a:chExt cx="0" cy="0"/>
        </a:xfrm>
      </p:grpSpPr>
      <p:pic>
        <p:nvPicPr>
          <p:cNvPr id="2" name="Image 0" descr="/tmp/ishoa/final/side_course.jpg">    </p:cNvPr>
          <p:cNvPicPr>
            <a:picLocks noChangeAspect="1"/>
          </p:cNvPicPr>
          <p:nvPr/>
        </p:nvPicPr>
        <p:blipFill>
          <a:blip r:embed="rId1"/>
          <a:stretch>
            <a:fillRect/>
          </a:stretch>
        </p:blipFill>
        <p:spPr>
          <a:xfrm>
            <a:off x="7528255" y="566928"/>
            <a:ext cx="416052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624809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WHAT RESIDENTS SHOULD KNOW</a:t>
            </a:r>
            <a:endParaRPr lang="en-US" sz="1350" dirty="0" noProof="1"/>
          </a:p>
        </p:txBody>
      </p:sp>
      <p:sp>
        <p:nvSpPr>
          <p:cNvPr id="4" name="Text 1"/>
          <p:cNvSpPr txBox="1"/>
          <p:nvPr/>
        </p:nvSpPr>
        <p:spPr>
          <a:xfrm>
            <a:off x="630936" y="914400"/>
            <a:ext cx="6357823" cy="86868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The course is private property</a:t>
            </a:r>
            <a:endParaRPr lang="en-US" sz="3100" dirty="0" noProof="1"/>
          </a:p>
        </p:txBody>
      </p:sp>
      <p:sp>
        <p:nvSpPr>
          <p:cNvPr id="5" name="Text 2"/>
          <p:cNvSpPr txBox="1"/>
          <p:nvPr/>
        </p:nvSpPr>
        <p:spPr>
          <a:xfrm>
            <a:off x="658368" y="1874520"/>
            <a:ext cx="6248095" cy="45720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Living on a fairway does not come with access to it.</a:t>
            </a:r>
            <a:endParaRPr lang="en-US" sz="1500" dirty="0" noProof="1"/>
          </a:p>
        </p:txBody>
      </p:sp>
      <p:sp>
        <p:nvSpPr>
          <p:cNvPr id="6" name="Text 3"/>
          <p:cNvSpPr txBox="1"/>
          <p:nvPr/>
        </p:nvSpPr>
        <p:spPr>
          <a:xfrm>
            <a:off x="658368" y="2478024"/>
            <a:ext cx="6248095" cy="2935224"/>
          </a:xfrm>
          <a:prstGeom prst="rect">
            <a:avLst/>
          </a:prstGeom>
          <a:noFill/>
          <a:ln/>
        </p:spPr>
        <p:txBody>
          <a:bodyPr wrap="square" lIns="0" tIns="0" rIns="0" bIns="0" rtlCol="0" anchor="t"/>
          <a:lstStyle/>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Only Golf &amp; Country Club members who have checked in at the Pro Shop may use the course</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No dog walking, and no walking on the cart paths</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Children and pets may not play in the fairways, sand traps or ponds</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Course restrooms are for golfers who are actively playing</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 xml:space="preserve">Embers Restaurant in the Clubhouse is open to the public — everyone is welcome</a:t>
            </a:r>
            <a:endParaRPr lang="en-US" sz="1600" dirty="0" noProof="1"/>
          </a:p>
        </p:txBody>
      </p:sp>
      <p:sp>
        <p:nvSpPr>
          <p:cNvPr id="7" name="Shape 4"/>
          <p:cNvSpPr/>
          <p:nvPr/>
        </p:nvSpPr>
        <p:spPr>
          <a:xfrm>
            <a:off x="530352" y="5504688"/>
            <a:ext cx="6504127" cy="786384"/>
          </a:xfrm>
          <a:prstGeom prst="roundRect">
            <a:avLst>
              <a:gd name="adj" fmla="val 10465"/>
            </a:avLst>
          </a:prstGeom>
          <a:solidFill>
            <a:srgbClr val="EFE7D2"/>
          </a:solidFill>
          <a:ln/>
        </p:spPr>
      </p:sp>
      <p:sp>
        <p:nvSpPr>
          <p:cNvPr id="8" name="Text 5"/>
          <p:cNvSpPr txBox="1"/>
          <p:nvPr/>
        </p:nvSpPr>
        <p:spPr>
          <a:xfrm>
            <a:off x="676656" y="5559552"/>
            <a:ext cx="624809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Pro Shop (360) 459-3772  ·  Golf Course (360) 923-1075  ·  Embers Restaurant (360) 459-4572</a:t>
            </a:r>
            <a:endParaRPr lang="en-US" sz="1250" dirty="0" noProof="1"/>
          </a:p>
        </p:txBody>
      </p:sp>
    </p:spTree>
  </p:cSld>
  <p:clrMapOvr>
    <a:masterClrMapping/>
  </p:clrMapOvr>
  <p:transition spd="slow" advTm="14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4402A"/>
        </a:solidFill>
      </p:bgPr>
    </p:bg>
    <p:spTree>
      <p:nvGrpSpPr>
        <p:cNvPr id="1" name=""/>
        <p:cNvGrpSpPr/>
        <p:nvPr/>
      </p:nvGrpSpPr>
      <p:grpSpPr>
        <a:xfrm>
          <a:off x="0" y="0"/>
          <a:ext cx="0" cy="0"/>
          <a:chOff x="0" y="0"/>
          <a:chExt cx="0" cy="0"/>
        </a:xfrm>
      </p:grpSpPr>
      <p:pic>
        <p:nvPicPr>
          <p:cNvPr id="2" name="Image 0" descr="/tmp/ishoa/final/bg_govern.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56000"/>
            </a:srgbClr>
          </a:solidFill>
          <a:ln/>
        </p:spPr>
      </p:sp>
      <p:sp>
        <p:nvSpPr>
          <p:cNvPr id="4" name="Shape 1"/>
          <p:cNvSpPr/>
          <p:nvPr/>
        </p:nvSpPr>
        <p:spPr>
          <a:xfrm>
            <a:off x="0" y="2148840"/>
            <a:ext cx="12191695" cy="2606040"/>
          </a:xfrm>
          <a:prstGeom prst="rect">
            <a:avLst/>
          </a:prstGeom>
          <a:solidFill>
            <a:srgbClr val="12241A">
              <a:alpha val="74000"/>
            </a:srgbClr>
          </a:solidFill>
          <a:ln/>
        </p:spPr>
      </p:sp>
      <p:sp>
        <p:nvSpPr>
          <p:cNvPr id="5" name="Text 2"/>
          <p:cNvSpPr txBox="1"/>
          <p:nvPr/>
        </p:nvSpPr>
        <p:spPr>
          <a:xfrm>
            <a:off x="914400" y="2468880"/>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FOUR</a:t>
            </a:r>
            <a:endParaRPr lang="en-US" sz="1500" dirty="0" noProof="1"/>
          </a:p>
        </p:txBody>
      </p:sp>
      <p:sp>
        <p:nvSpPr>
          <p:cNvPr id="6" name="Text 3"/>
          <p:cNvSpPr txBox="1"/>
          <p:nvPr/>
        </p:nvSpPr>
        <p:spPr>
          <a:xfrm>
            <a:off x="868680" y="2834640"/>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How we govern ourselves</a:t>
            </a:r>
            <a:endParaRPr lang="en-US" sz="4200" dirty="0" noProof="1"/>
          </a:p>
        </p:txBody>
      </p:sp>
      <p:sp>
        <p:nvSpPr>
          <p:cNvPr id="7" name="Text 4"/>
          <p:cNvSpPr txBox="1"/>
          <p:nvPr/>
        </p:nvSpPr>
        <p:spPr>
          <a:xfrm>
            <a:off x="914400" y="3840480"/>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 xml:space="preserve">Documents, a volunteer board, a management company — and you.</a:t>
            </a:r>
            <a:endParaRPr lang="en-US" sz="1750" dirty="0" noProof="1"/>
          </a:p>
        </p:txBody>
      </p:sp>
    </p:spTree>
  </p:cSld>
  <p:clrMapOvr>
    <a:masterClrMapping/>
  </p:clrMapOvr>
  <p:transition spd="slow" advTm="8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GOVERNANCE</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The documents that run Indian Summer</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 xml:space="preserve">In order of authority — each one has to agree with the one above it.</a:t>
            </a:r>
            <a:endParaRPr lang="en-US" sz="1550" dirty="0" noProof="1"/>
          </a:p>
        </p:txBody>
      </p:sp>
      <p:sp>
        <p:nvSpPr>
          <p:cNvPr id="5" name="Shape 3"/>
          <p:cNvSpPr/>
          <p:nvPr/>
        </p:nvSpPr>
        <p:spPr>
          <a:xfrm>
            <a:off x="658368" y="2048256"/>
            <a:ext cx="10872216" cy="676656"/>
          </a:xfrm>
          <a:prstGeom prst="roundRect">
            <a:avLst>
              <a:gd name="adj" fmla="val 9459"/>
            </a:avLst>
          </a:prstGeom>
          <a:solidFill>
            <a:srgbClr val="EFE7D2"/>
          </a:solidFill>
          <a:ln w="12700">
            <a:solidFill>
              <a:srgbClr val="E3DCC8"/>
            </a:solidFill>
            <a:prstDash val="solid"/>
          </a:ln>
        </p:spPr>
      </p:sp>
      <p:sp>
        <p:nvSpPr>
          <p:cNvPr id="920" name="Label 0"/>
          <p:cNvSpPr/>
          <p:nvPr/>
        </p:nvSpPr>
        <p:spPr>
          <a:xfrm>
            <a:off x="658368" y="2048256"/>
            <a:ext cx="3300000" cy="676656"/>
          </a:xfrm>
          <a:prstGeom prst="rect">
            <a:avLst/>
          </a:prstGeom>
          <a:solidFill>
            <a:srgbClr val="24402A"/>
          </a:solidFill>
          <a:ln>
            <a:noFill/>
          </a:ln>
        </p:spPr>
        <p:txBody>
          <a:bodyPr/>
          <a:lstStyle/>
          <a:p>
            <a:endParaRPr lang="en-US"/>
          </a:p>
        </p:txBody>
      </p:sp>
      <p:sp>
        <p:nvSpPr>
          <p:cNvPr id="6" name="Text 4"/>
          <p:cNvSpPr txBox="1"/>
          <p:nvPr/>
        </p:nvSpPr>
        <p:spPr>
          <a:xfrm>
            <a:off x="868680" y="2048256"/>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Washington State Law</a:t>
            </a:r>
            <a:endParaRPr lang="en-US" sz="1750" dirty="0" noProof="1"/>
          </a:p>
        </p:txBody>
      </p:sp>
      <p:sp>
        <p:nvSpPr>
          <p:cNvPr id="7" name="Text 5"/>
          <p:cNvSpPr txBox="1"/>
          <p:nvPr/>
        </p:nvSpPr>
        <p:spPr>
          <a:xfrm>
            <a:off x="4114800" y="2048256"/>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RCW 64.90, the Washington Uniform Common Interest Ownership Act, sets the legal floor for how associations like ours must operate.</a:t>
            </a:r>
            <a:endParaRPr lang="en-US" sz="1450" dirty="0" noProof="1"/>
          </a:p>
        </p:txBody>
      </p:sp>
      <p:sp>
        <p:nvSpPr>
          <p:cNvPr id="8" name="Shape 6"/>
          <p:cNvSpPr/>
          <p:nvPr/>
        </p:nvSpPr>
        <p:spPr>
          <a:xfrm>
            <a:off x="658368" y="2834640"/>
            <a:ext cx="10872216" cy="676656"/>
          </a:xfrm>
          <a:prstGeom prst="roundRect">
            <a:avLst>
              <a:gd name="adj" fmla="val 9459"/>
            </a:avLst>
          </a:prstGeom>
          <a:solidFill>
            <a:srgbClr val="FFFFFF"/>
          </a:solidFill>
          <a:ln w="12700">
            <a:solidFill>
              <a:srgbClr val="E3DCC8"/>
            </a:solidFill>
            <a:prstDash val="solid"/>
          </a:ln>
        </p:spPr>
      </p:sp>
      <p:sp>
        <p:nvSpPr>
          <p:cNvPr id="921" name="Label 1"/>
          <p:cNvSpPr/>
          <p:nvPr/>
        </p:nvSpPr>
        <p:spPr>
          <a:xfrm>
            <a:off x="658368" y="2834640"/>
            <a:ext cx="3300000" cy="676656"/>
          </a:xfrm>
          <a:prstGeom prst="rect">
            <a:avLst/>
          </a:prstGeom>
          <a:solidFill>
            <a:srgbClr val="3D5C43"/>
          </a:solidFill>
          <a:ln>
            <a:noFill/>
          </a:ln>
        </p:spPr>
        <p:txBody>
          <a:bodyPr/>
          <a:lstStyle/>
          <a:p>
            <a:endParaRPr lang="en-US"/>
          </a:p>
        </p:txBody>
      </p:sp>
      <p:sp>
        <p:nvSpPr>
          <p:cNvPr id="9" name="Text 7"/>
          <p:cNvSpPr txBox="1"/>
          <p:nvPr/>
        </p:nvSpPr>
        <p:spPr>
          <a:xfrm>
            <a:off x="868680" y="2834640"/>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Articles of Incorporation</a:t>
            </a:r>
            <a:endParaRPr lang="en-US" sz="1750" dirty="0" noProof="1"/>
          </a:p>
        </p:txBody>
      </p:sp>
      <p:sp>
        <p:nvSpPr>
          <p:cNvPr id="10" name="Text 8"/>
          <p:cNvSpPr txBox="1"/>
          <p:nvPr/>
        </p:nvSpPr>
        <p:spPr>
          <a:xfrm>
            <a:off x="4114800" y="2834640"/>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Filed in 1993. Establishes ISHOA as a Washington non-profit corporation.</a:t>
            </a:r>
            <a:endParaRPr lang="en-US" sz="1450" dirty="0" noProof="1"/>
          </a:p>
        </p:txBody>
      </p:sp>
      <p:sp>
        <p:nvSpPr>
          <p:cNvPr id="11" name="Shape 9"/>
          <p:cNvSpPr/>
          <p:nvPr/>
        </p:nvSpPr>
        <p:spPr>
          <a:xfrm>
            <a:off x="658368" y="3621024"/>
            <a:ext cx="10872216" cy="676656"/>
          </a:xfrm>
          <a:prstGeom prst="roundRect">
            <a:avLst>
              <a:gd name="adj" fmla="val 9459"/>
            </a:avLst>
          </a:prstGeom>
          <a:solidFill>
            <a:srgbClr val="EFE7D2"/>
          </a:solidFill>
          <a:ln w="12700">
            <a:solidFill>
              <a:srgbClr val="E3DCC8"/>
            </a:solidFill>
            <a:prstDash val="solid"/>
          </a:ln>
        </p:spPr>
      </p:sp>
      <p:sp>
        <p:nvSpPr>
          <p:cNvPr id="922" name="Label 2"/>
          <p:cNvSpPr/>
          <p:nvPr/>
        </p:nvSpPr>
        <p:spPr>
          <a:xfrm>
            <a:off x="658368" y="3621024"/>
            <a:ext cx="3300000" cy="676656"/>
          </a:xfrm>
          <a:prstGeom prst="rect">
            <a:avLst/>
          </a:prstGeom>
          <a:solidFill>
            <a:srgbClr val="24402A"/>
          </a:solidFill>
          <a:ln>
            <a:noFill/>
          </a:ln>
        </p:spPr>
        <p:txBody>
          <a:bodyPr/>
          <a:lstStyle/>
          <a:p>
            <a:endParaRPr lang="en-US"/>
          </a:p>
        </p:txBody>
      </p:sp>
      <p:sp>
        <p:nvSpPr>
          <p:cNvPr id="12" name="Text 10"/>
          <p:cNvSpPr txBox="1"/>
          <p:nvPr/>
        </p:nvSpPr>
        <p:spPr>
          <a:xfrm>
            <a:off x="868680" y="3621024"/>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CC&amp;Rs</a:t>
            </a:r>
            <a:endParaRPr lang="en-US" sz="1750" dirty="0" noProof="1"/>
          </a:p>
        </p:txBody>
      </p:sp>
      <p:sp>
        <p:nvSpPr>
          <p:cNvPr id="13" name="Text 11"/>
          <p:cNvSpPr txBox="1"/>
          <p:nvPr/>
        </p:nvSpPr>
        <p:spPr>
          <a:xfrm>
            <a:off x="4114800" y="3621024"/>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 xml:space="preserve">Covenants, Conditions &amp; Restrictions — amended and restated in 2009, amended again in 2014. The rules that run with your land.</a:t>
            </a:r>
            <a:endParaRPr lang="en-US" sz="1450" dirty="0" noProof="1"/>
          </a:p>
        </p:txBody>
      </p:sp>
      <p:sp>
        <p:nvSpPr>
          <p:cNvPr id="14" name="Shape 12"/>
          <p:cNvSpPr/>
          <p:nvPr/>
        </p:nvSpPr>
        <p:spPr>
          <a:xfrm>
            <a:off x="658368" y="4407408"/>
            <a:ext cx="10872216" cy="676656"/>
          </a:xfrm>
          <a:prstGeom prst="roundRect">
            <a:avLst>
              <a:gd name="adj" fmla="val 9459"/>
            </a:avLst>
          </a:prstGeom>
          <a:solidFill>
            <a:srgbClr val="FFFFFF"/>
          </a:solidFill>
          <a:ln w="12700">
            <a:solidFill>
              <a:srgbClr val="E3DCC8"/>
            </a:solidFill>
            <a:prstDash val="solid"/>
          </a:ln>
        </p:spPr>
      </p:sp>
      <p:sp>
        <p:nvSpPr>
          <p:cNvPr id="923" name="Label 3"/>
          <p:cNvSpPr/>
          <p:nvPr/>
        </p:nvSpPr>
        <p:spPr>
          <a:xfrm>
            <a:off x="658368" y="4407408"/>
            <a:ext cx="3300000" cy="676656"/>
          </a:xfrm>
          <a:prstGeom prst="rect">
            <a:avLst/>
          </a:prstGeom>
          <a:solidFill>
            <a:srgbClr val="3D5C43"/>
          </a:solidFill>
          <a:ln>
            <a:noFill/>
          </a:ln>
        </p:spPr>
        <p:txBody>
          <a:bodyPr/>
          <a:lstStyle/>
          <a:p>
            <a:endParaRPr lang="en-US"/>
          </a:p>
        </p:txBody>
      </p:sp>
      <p:sp>
        <p:nvSpPr>
          <p:cNvPr id="15" name="Text 13"/>
          <p:cNvSpPr txBox="1"/>
          <p:nvPr/>
        </p:nvSpPr>
        <p:spPr>
          <a:xfrm>
            <a:off x="868680" y="4407408"/>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Bylaws</a:t>
            </a:r>
            <a:endParaRPr lang="en-US" sz="1750" dirty="0" noProof="1"/>
          </a:p>
        </p:txBody>
      </p:sp>
      <p:sp>
        <p:nvSpPr>
          <p:cNvPr id="16" name="Text 14"/>
          <p:cNvSpPr txBox="1"/>
          <p:nvPr/>
        </p:nvSpPr>
        <p:spPr>
          <a:xfrm>
            <a:off x="4114800" y="4407408"/>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Second Amended Bylaws (2004). How the Association elects and runs its Board.</a:t>
            </a:r>
            <a:endParaRPr lang="en-US" sz="1450" dirty="0" noProof="1"/>
          </a:p>
        </p:txBody>
      </p:sp>
      <p:sp>
        <p:nvSpPr>
          <p:cNvPr id="17" name="Shape 15"/>
          <p:cNvSpPr/>
          <p:nvPr/>
        </p:nvSpPr>
        <p:spPr>
          <a:xfrm>
            <a:off x="658368" y="5193792"/>
            <a:ext cx="10872216" cy="676656"/>
          </a:xfrm>
          <a:prstGeom prst="roundRect">
            <a:avLst>
              <a:gd name="adj" fmla="val 9459"/>
            </a:avLst>
          </a:prstGeom>
          <a:solidFill>
            <a:srgbClr val="EFE7D2"/>
          </a:solidFill>
          <a:ln w="12700">
            <a:solidFill>
              <a:srgbClr val="E3DCC8"/>
            </a:solidFill>
            <a:prstDash val="solid"/>
          </a:ln>
        </p:spPr>
      </p:sp>
      <p:sp>
        <p:nvSpPr>
          <p:cNvPr id="924" name="Label 4"/>
          <p:cNvSpPr/>
          <p:nvPr/>
        </p:nvSpPr>
        <p:spPr>
          <a:xfrm>
            <a:off x="658368" y="5193792"/>
            <a:ext cx="3300000" cy="676656"/>
          </a:xfrm>
          <a:prstGeom prst="rect">
            <a:avLst/>
          </a:prstGeom>
          <a:solidFill>
            <a:srgbClr val="24402A"/>
          </a:solidFill>
          <a:ln>
            <a:noFill/>
          </a:ln>
        </p:spPr>
        <p:txBody>
          <a:bodyPr/>
          <a:lstStyle/>
          <a:p>
            <a:endParaRPr lang="en-US"/>
          </a:p>
        </p:txBody>
      </p:sp>
      <p:sp>
        <p:nvSpPr>
          <p:cNvPr id="18" name="Text 16"/>
          <p:cNvSpPr txBox="1"/>
          <p:nvPr/>
        </p:nvSpPr>
        <p:spPr>
          <a:xfrm>
            <a:off x="868680" y="5193792"/>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Board &amp; ARB Policies</a:t>
            </a:r>
            <a:endParaRPr lang="en-US" sz="1750" dirty="0" noProof="1"/>
          </a:p>
        </p:txBody>
      </p:sp>
      <p:sp>
        <p:nvSpPr>
          <p:cNvPr id="19" name="Text 17"/>
          <p:cNvSpPr txBox="1"/>
          <p:nvPr/>
        </p:nvSpPr>
        <p:spPr>
          <a:xfrm>
            <a:off x="4114800" y="5193792"/>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Day-to-day rules adopted by the Board, including ARB Policies 1–13 and ADM Policy 09.</a:t>
            </a:r>
            <a:endParaRPr lang="en-US" sz="1450" dirty="0" noProof="1"/>
          </a:p>
        </p:txBody>
      </p:sp>
      <p:sp>
        <p:nvSpPr>
          <p:cNvPr id="20" name="Shape 18"/>
          <p:cNvSpPr/>
          <p:nvPr/>
        </p:nvSpPr>
        <p:spPr>
          <a:xfrm>
            <a:off x="658368" y="6035040"/>
            <a:ext cx="10872216" cy="566928"/>
          </a:xfrm>
          <a:prstGeom prst="roundRect">
            <a:avLst>
              <a:gd name="adj" fmla="val 12903"/>
            </a:avLst>
          </a:prstGeom>
          <a:solidFill>
            <a:srgbClr val="EFE7D2"/>
          </a:solidFill>
          <a:ln/>
        </p:spPr>
      </p:sp>
      <p:sp>
        <p:nvSpPr>
          <p:cNvPr id="21" name="Text 19"/>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550" b="1" dirty="0" noProof="1">
                <a:solidFill>
                  <a:srgbClr val="24402A"/>
                </a:solidFill>
                <a:latin typeface="Calibri" pitchFamily="34" charset="0"/>
                <a:ea typeface="Calibri" pitchFamily="34" charset="-122"/>
                <a:cs typeface="Calibri" pitchFamily="34" charset="-120"/>
              </a:rPr>
              <a:t>All of these documents are available to you through the VIS Management FrontSteps portal and at ishoa.org.</a:t>
            </a:r>
            <a:endParaRPr lang="en-US" sz="1550" dirty="0" noProof="1"/>
          </a:p>
        </p:txBody>
      </p:sp>
    </p:spTree>
  </p:cSld>
  <p:clrMapOvr>
    <a:masterClrMapping/>
  </p:clrMapOvr>
  <p:transition spd="slow"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ORGANIZATION CHART</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How the pieces fit together</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Revised July 2026.</a:t>
            </a:r>
            <a:endParaRPr lang="en-US" sz="1550" dirty="0" noProof="1"/>
          </a:p>
        </p:txBody>
      </p:sp>
      <p:sp>
        <p:nvSpPr>
          <p:cNvPr id="5" name="Shape 3"/>
          <p:cNvSpPr/>
          <p:nvPr/>
        </p:nvSpPr>
        <p:spPr>
          <a:xfrm>
            <a:off x="4178808" y="2029968"/>
            <a:ext cx="3831336" cy="658368"/>
          </a:xfrm>
          <a:prstGeom prst="roundRect">
            <a:avLst>
              <a:gd name="adj" fmla="val 9722"/>
            </a:avLst>
          </a:prstGeom>
          <a:solidFill>
            <a:srgbClr val="24402A"/>
          </a:solidFill>
          <a:ln w="12700">
            <a:solidFill>
              <a:srgbClr val="D9D1BB"/>
            </a:solidFill>
            <a:prstDash val="solid"/>
          </a:ln>
        </p:spPr>
      </p:sp>
      <p:sp>
        <p:nvSpPr>
          <p:cNvPr id="6" name="Text 4"/>
          <p:cNvSpPr txBox="1"/>
          <p:nvPr/>
        </p:nvSpPr>
        <p:spPr>
          <a:xfrm>
            <a:off x="4233672" y="2029968"/>
            <a:ext cx="3721608" cy="658368"/>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INDIAN SUMMER BOARD OF DIRECTORS</a:t>
            </a:r>
            <a:endParaRPr lang="en-US" sz="1350" dirty="0" noProof="1"/>
          </a:p>
        </p:txBody>
      </p:sp>
      <p:sp>
        <p:nvSpPr>
          <p:cNvPr id="7" name="Shape 5"/>
          <p:cNvSpPr/>
          <p:nvPr/>
        </p:nvSpPr>
        <p:spPr>
          <a:xfrm>
            <a:off x="9290304" y="2093976"/>
            <a:ext cx="2240280" cy="530352"/>
          </a:xfrm>
          <a:prstGeom prst="roundRect">
            <a:avLst>
              <a:gd name="adj" fmla="val 12069"/>
            </a:avLst>
          </a:prstGeom>
          <a:solidFill>
            <a:srgbClr val="55663A"/>
          </a:solidFill>
          <a:ln w="12700">
            <a:solidFill>
              <a:srgbClr val="D9D1BB"/>
            </a:solidFill>
            <a:prstDash val="solid"/>
          </a:ln>
        </p:spPr>
      </p:sp>
      <p:sp>
        <p:nvSpPr>
          <p:cNvPr id="8" name="Text 6"/>
          <p:cNvSpPr txBox="1"/>
          <p:nvPr/>
        </p:nvSpPr>
        <p:spPr>
          <a:xfrm>
            <a:off x="9345168" y="2093976"/>
            <a:ext cx="2130552" cy="530352"/>
          </a:xfrm>
          <a:prstGeom prst="rect">
            <a:avLst/>
          </a:prstGeom>
          <a:noFill/>
          <a:ln/>
        </p:spPr>
        <p:txBody>
          <a:bodyPr wrap="square" lIns="0" tIns="0" rIns="0" bIns="0" rtlCol="0" anchor="ctr"/>
          <a:lstStyle/>
          <a:p>
            <a:pPr algn="ctr" indent="0" marL="0">
              <a:buNone/>
            </a:pPr>
            <a:r>
              <a:rPr lang="en-US" sz="1200" b="1" dirty="0" noProof="1">
                <a:solidFill>
                  <a:srgbClr val="FFFFFF"/>
                </a:solidFill>
                <a:latin typeface="Calibri" pitchFamily="34" charset="0"/>
                <a:ea typeface="Calibri" pitchFamily="34" charset="-122"/>
                <a:cs typeface="Calibri" pitchFamily="34" charset="-120"/>
              </a:rPr>
              <a:t>VIS Management</a:t>
            </a:r>
            <a:endParaRPr lang="en-US" sz="1200" dirty="0" noProof="1"/>
          </a:p>
        </p:txBody>
      </p:sp>
      <p:sp>
        <p:nvSpPr>
          <p:cNvPr id="9" name="Shape 7"/>
          <p:cNvSpPr/>
          <p:nvPr/>
        </p:nvSpPr>
        <p:spPr>
          <a:xfrm>
            <a:off x="8010144" y="2350008"/>
            <a:ext cx="1280160" cy="20117"/>
          </a:xfrm>
          <a:prstGeom prst="rect">
            <a:avLst/>
          </a:prstGeom>
          <a:solidFill>
            <a:srgbClr val="8C6931"/>
          </a:solidFill>
          <a:ln/>
        </p:spPr>
      </p:sp>
      <p:sp>
        <p:nvSpPr>
          <p:cNvPr id="10" name="Shape 8"/>
          <p:cNvSpPr/>
          <p:nvPr/>
        </p:nvSpPr>
        <p:spPr>
          <a:xfrm>
            <a:off x="658368" y="2093976"/>
            <a:ext cx="2240280" cy="530352"/>
          </a:xfrm>
          <a:prstGeom prst="roundRect">
            <a:avLst>
              <a:gd name="adj" fmla="val 12069"/>
            </a:avLst>
          </a:prstGeom>
          <a:solidFill>
            <a:srgbClr val="55663A"/>
          </a:solidFill>
          <a:ln w="12700">
            <a:solidFill>
              <a:srgbClr val="D9D1BB"/>
            </a:solidFill>
            <a:prstDash val="solid"/>
          </a:ln>
        </p:spPr>
      </p:sp>
      <p:sp>
        <p:nvSpPr>
          <p:cNvPr id="11" name="Text 9"/>
          <p:cNvSpPr txBox="1"/>
          <p:nvPr/>
        </p:nvSpPr>
        <p:spPr>
          <a:xfrm>
            <a:off x="713232" y="2093976"/>
            <a:ext cx="2130552" cy="530352"/>
          </a:xfrm>
          <a:prstGeom prst="rect">
            <a:avLst/>
          </a:prstGeom>
          <a:noFill/>
          <a:ln/>
        </p:spPr>
        <p:txBody>
          <a:bodyPr wrap="square" lIns="0" tIns="0" rIns="0" bIns="0" rtlCol="0" anchor="ctr"/>
          <a:lstStyle/>
          <a:p>
            <a:pPr algn="ctr" indent="0" marL="0">
              <a:buNone/>
            </a:pPr>
            <a:r>
              <a:rPr lang="en-US" sz="1150" b="1" dirty="0" noProof="1">
                <a:solidFill>
                  <a:srgbClr val="FFFFFF"/>
                </a:solidFill>
                <a:latin typeface="Calibri" pitchFamily="34" charset="0"/>
                <a:ea typeface="Calibri" pitchFamily="34" charset="-122"/>
                <a:cs typeface="Calibri" pitchFamily="34" charset="-120"/>
              </a:rPr>
              <a:t>Architectural Review Board</a:t>
            </a:r>
            <a:endParaRPr lang="en-US" sz="1150" dirty="0" noProof="1"/>
          </a:p>
        </p:txBody>
      </p:sp>
      <p:sp>
        <p:nvSpPr>
          <p:cNvPr id="12" name="Shape 10"/>
          <p:cNvSpPr/>
          <p:nvPr/>
        </p:nvSpPr>
        <p:spPr>
          <a:xfrm>
            <a:off x="2898648" y="2350008"/>
            <a:ext cx="1280160" cy="20117"/>
          </a:xfrm>
          <a:prstGeom prst="rect">
            <a:avLst/>
          </a:prstGeom>
          <a:solidFill>
            <a:srgbClr val="8C6931"/>
          </a:solidFill>
          <a:ln/>
        </p:spPr>
      </p:sp>
      <p:sp>
        <p:nvSpPr>
          <p:cNvPr id="13" name="Shape 11"/>
          <p:cNvSpPr/>
          <p:nvPr/>
        </p:nvSpPr>
        <p:spPr>
          <a:xfrm>
            <a:off x="1783080" y="3017520"/>
            <a:ext cx="2240280" cy="530352"/>
          </a:xfrm>
          <a:prstGeom prst="roundRect">
            <a:avLst>
              <a:gd name="adj" fmla="val 12069"/>
            </a:avLst>
          </a:prstGeom>
          <a:solidFill>
            <a:srgbClr val="55663A"/>
          </a:solidFill>
          <a:ln w="12700">
            <a:solidFill>
              <a:srgbClr val="D9D1BB"/>
            </a:solidFill>
            <a:prstDash val="solid"/>
          </a:ln>
        </p:spPr>
      </p:sp>
      <p:sp>
        <p:nvSpPr>
          <p:cNvPr id="14" name="Text 12"/>
          <p:cNvSpPr txBox="1"/>
          <p:nvPr/>
        </p:nvSpPr>
        <p:spPr>
          <a:xfrm>
            <a:off x="1837944" y="3017520"/>
            <a:ext cx="2130552" cy="530352"/>
          </a:xfrm>
          <a:prstGeom prst="rect">
            <a:avLst/>
          </a:prstGeom>
          <a:noFill/>
          <a:ln/>
        </p:spPr>
        <p:txBody>
          <a:bodyPr wrap="square" lIns="0" tIns="0" rIns="0" bIns="0" rtlCol="0" anchor="ctr"/>
          <a:lstStyle/>
          <a:p>
            <a:pPr algn="ctr" indent="0" marL="0">
              <a:buNone/>
            </a:pPr>
            <a:r>
              <a:rPr lang="en-US" sz="1150" b="1" dirty="0" noProof="1">
                <a:solidFill>
                  <a:srgbClr val="FFFFFF"/>
                </a:solidFill>
                <a:latin typeface="Calibri" pitchFamily="34" charset="0"/>
                <a:ea typeface="Calibri" pitchFamily="34" charset="-122"/>
                <a:cs typeface="Calibri" pitchFamily="34" charset="-120"/>
              </a:rPr>
              <a:t>CC&amp;R Rewrite Task Force</a:t>
            </a:r>
            <a:endParaRPr lang="en-US" sz="1150" dirty="0" noProof="1"/>
          </a:p>
        </p:txBody>
      </p:sp>
      <p:sp>
        <p:nvSpPr>
          <p:cNvPr id="15" name="Shape 13"/>
          <p:cNvSpPr/>
          <p:nvPr/>
        </p:nvSpPr>
        <p:spPr>
          <a:xfrm>
            <a:off x="8165592" y="3017520"/>
            <a:ext cx="2240280" cy="530352"/>
          </a:xfrm>
          <a:prstGeom prst="roundRect">
            <a:avLst>
              <a:gd name="adj" fmla="val 12069"/>
            </a:avLst>
          </a:prstGeom>
          <a:solidFill>
            <a:srgbClr val="55663A"/>
          </a:solidFill>
          <a:ln w="12700">
            <a:solidFill>
              <a:srgbClr val="D9D1BB"/>
            </a:solidFill>
            <a:prstDash val="solid"/>
          </a:ln>
        </p:spPr>
      </p:sp>
      <p:sp>
        <p:nvSpPr>
          <p:cNvPr id="16" name="Text 14"/>
          <p:cNvSpPr txBox="1"/>
          <p:nvPr/>
        </p:nvSpPr>
        <p:spPr>
          <a:xfrm>
            <a:off x="8220456" y="3017520"/>
            <a:ext cx="2130552" cy="530352"/>
          </a:xfrm>
          <a:prstGeom prst="rect">
            <a:avLst/>
          </a:prstGeom>
          <a:noFill/>
          <a:ln/>
        </p:spPr>
        <p:txBody>
          <a:bodyPr wrap="square" lIns="0" tIns="0" rIns="0" bIns="0" rtlCol="0" anchor="ctr"/>
          <a:lstStyle/>
          <a:p>
            <a:pPr algn="ctr" indent="0" marL="0">
              <a:buNone/>
            </a:pPr>
            <a:r>
              <a:rPr lang="en-US" sz="1150" b="1" dirty="0" noProof="1">
                <a:solidFill>
                  <a:srgbClr val="FFFFFF"/>
                </a:solidFill>
                <a:latin typeface="Calibri" pitchFamily="34" charset="0"/>
                <a:ea typeface="Calibri" pitchFamily="34" charset="-122"/>
                <a:cs typeface="Calibri" pitchFamily="34" charset="-120"/>
              </a:rPr>
              <a:t>Finance Committee</a:t>
            </a:r>
            <a:endParaRPr lang="en-US" sz="1150" dirty="0" noProof="1"/>
          </a:p>
        </p:txBody>
      </p:sp>
      <p:sp>
        <p:nvSpPr>
          <p:cNvPr id="17" name="Shape 15"/>
          <p:cNvSpPr/>
          <p:nvPr/>
        </p:nvSpPr>
        <p:spPr>
          <a:xfrm>
            <a:off x="6094476" y="2688336"/>
            <a:ext cx="20117" cy="1243584"/>
          </a:xfrm>
          <a:prstGeom prst="rect">
            <a:avLst/>
          </a:prstGeom>
          <a:solidFill>
            <a:srgbClr val="8C6931"/>
          </a:solidFill>
          <a:ln/>
        </p:spPr>
      </p:sp>
      <p:sp>
        <p:nvSpPr>
          <p:cNvPr id="18" name="Shape 16"/>
          <p:cNvSpPr/>
          <p:nvPr/>
        </p:nvSpPr>
        <p:spPr>
          <a:xfrm>
            <a:off x="4023360" y="3280867"/>
            <a:ext cx="2075688" cy="20117"/>
          </a:xfrm>
          <a:prstGeom prst="rect">
            <a:avLst/>
          </a:prstGeom>
          <a:solidFill>
            <a:srgbClr val="8C6931"/>
          </a:solidFill>
          <a:ln/>
        </p:spPr>
      </p:sp>
      <p:sp>
        <p:nvSpPr>
          <p:cNvPr id="19" name="Shape 17"/>
          <p:cNvSpPr/>
          <p:nvPr/>
        </p:nvSpPr>
        <p:spPr>
          <a:xfrm>
            <a:off x="6094476" y="3280867"/>
            <a:ext cx="2066544" cy="20117"/>
          </a:xfrm>
          <a:prstGeom prst="rect">
            <a:avLst/>
          </a:prstGeom>
          <a:solidFill>
            <a:srgbClr val="8C6931"/>
          </a:solidFill>
          <a:ln/>
        </p:spPr>
      </p:sp>
      <p:sp>
        <p:nvSpPr>
          <p:cNvPr id="20" name="Shape 18"/>
          <p:cNvSpPr/>
          <p:nvPr/>
        </p:nvSpPr>
        <p:spPr>
          <a:xfrm>
            <a:off x="1458468" y="3931920"/>
            <a:ext cx="9290304" cy="20117"/>
          </a:xfrm>
          <a:prstGeom prst="rect">
            <a:avLst/>
          </a:prstGeom>
          <a:solidFill>
            <a:srgbClr val="8C6931"/>
          </a:solidFill>
          <a:ln/>
        </p:spPr>
      </p:sp>
      <p:sp>
        <p:nvSpPr>
          <p:cNvPr id="21" name="Shape 19"/>
          <p:cNvSpPr/>
          <p:nvPr/>
        </p:nvSpPr>
        <p:spPr>
          <a:xfrm>
            <a:off x="1458468" y="3931920"/>
            <a:ext cx="20117" cy="256032"/>
          </a:xfrm>
          <a:prstGeom prst="rect">
            <a:avLst/>
          </a:prstGeom>
          <a:solidFill>
            <a:srgbClr val="8C6931"/>
          </a:solidFill>
          <a:ln/>
        </p:spPr>
      </p:sp>
      <p:sp>
        <p:nvSpPr>
          <p:cNvPr id="22" name="Shape 20"/>
          <p:cNvSpPr/>
          <p:nvPr/>
        </p:nvSpPr>
        <p:spPr>
          <a:xfrm>
            <a:off x="658368" y="4187952"/>
            <a:ext cx="1600200" cy="566928"/>
          </a:xfrm>
          <a:prstGeom prst="roundRect">
            <a:avLst>
              <a:gd name="adj" fmla="val 11290"/>
            </a:avLst>
          </a:prstGeom>
          <a:solidFill>
            <a:srgbClr val="FFFFFF"/>
          </a:solidFill>
          <a:ln w="12700">
            <a:solidFill>
              <a:srgbClr val="D9D1BB"/>
            </a:solidFill>
            <a:prstDash val="solid"/>
          </a:ln>
        </p:spPr>
      </p:sp>
      <p:sp>
        <p:nvSpPr>
          <p:cNvPr id="23" name="Text 21"/>
          <p:cNvSpPr txBox="1"/>
          <p:nvPr/>
        </p:nvSpPr>
        <p:spPr>
          <a:xfrm>
            <a:off x="713232"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Communications</a:t>
            </a:r>
            <a:endParaRPr lang="en-US" sz="1100" dirty="0" noProof="1"/>
          </a:p>
        </p:txBody>
      </p:sp>
      <p:sp>
        <p:nvSpPr>
          <p:cNvPr id="24" name="Shape 22"/>
          <p:cNvSpPr/>
          <p:nvPr/>
        </p:nvSpPr>
        <p:spPr>
          <a:xfrm>
            <a:off x="3177540" y="3931920"/>
            <a:ext cx="20117" cy="256032"/>
          </a:xfrm>
          <a:prstGeom prst="rect">
            <a:avLst/>
          </a:prstGeom>
          <a:solidFill>
            <a:srgbClr val="8C6931"/>
          </a:solidFill>
          <a:ln/>
        </p:spPr>
      </p:sp>
      <p:sp>
        <p:nvSpPr>
          <p:cNvPr id="25" name="Shape 23"/>
          <p:cNvSpPr/>
          <p:nvPr/>
        </p:nvSpPr>
        <p:spPr>
          <a:xfrm>
            <a:off x="2377440" y="4187952"/>
            <a:ext cx="1600200" cy="566928"/>
          </a:xfrm>
          <a:prstGeom prst="roundRect">
            <a:avLst>
              <a:gd name="adj" fmla="val 11290"/>
            </a:avLst>
          </a:prstGeom>
          <a:solidFill>
            <a:srgbClr val="FFFFFF"/>
          </a:solidFill>
          <a:ln w="12700">
            <a:solidFill>
              <a:srgbClr val="D9D1BB"/>
            </a:solidFill>
            <a:prstDash val="solid"/>
          </a:ln>
        </p:spPr>
      </p:sp>
      <p:sp>
        <p:nvSpPr>
          <p:cNvPr id="26" name="Text 24"/>
          <p:cNvSpPr txBox="1"/>
          <p:nvPr/>
        </p:nvSpPr>
        <p:spPr>
          <a:xfrm>
            <a:off x="2432304"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Community Liaison</a:t>
            </a:r>
            <a:endParaRPr lang="en-US" sz="1100" dirty="0" noProof="1"/>
          </a:p>
        </p:txBody>
      </p:sp>
      <p:sp>
        <p:nvSpPr>
          <p:cNvPr id="27" name="Shape 25"/>
          <p:cNvSpPr/>
          <p:nvPr/>
        </p:nvSpPr>
        <p:spPr>
          <a:xfrm>
            <a:off x="4896612" y="3931920"/>
            <a:ext cx="20117" cy="256032"/>
          </a:xfrm>
          <a:prstGeom prst="rect">
            <a:avLst/>
          </a:prstGeom>
          <a:solidFill>
            <a:srgbClr val="8C6931"/>
          </a:solidFill>
          <a:ln/>
        </p:spPr>
      </p:sp>
      <p:sp>
        <p:nvSpPr>
          <p:cNvPr id="28" name="Shape 26"/>
          <p:cNvSpPr/>
          <p:nvPr/>
        </p:nvSpPr>
        <p:spPr>
          <a:xfrm>
            <a:off x="4096512" y="4187952"/>
            <a:ext cx="1600200" cy="566928"/>
          </a:xfrm>
          <a:prstGeom prst="roundRect">
            <a:avLst>
              <a:gd name="adj" fmla="val 11290"/>
            </a:avLst>
          </a:prstGeom>
          <a:solidFill>
            <a:srgbClr val="FFFFFF"/>
          </a:solidFill>
          <a:ln w="12700">
            <a:solidFill>
              <a:srgbClr val="D9D1BB"/>
            </a:solidFill>
            <a:prstDash val="solid"/>
          </a:ln>
        </p:spPr>
      </p:sp>
      <p:sp>
        <p:nvSpPr>
          <p:cNvPr id="29" name="Text 27"/>
          <p:cNvSpPr txBox="1"/>
          <p:nvPr/>
        </p:nvSpPr>
        <p:spPr>
          <a:xfrm>
            <a:off x="4151376"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Maintenance</a:t>
            </a:r>
            <a:endParaRPr lang="en-US" sz="1100" dirty="0" noProof="1"/>
          </a:p>
        </p:txBody>
      </p:sp>
      <p:sp>
        <p:nvSpPr>
          <p:cNvPr id="30" name="Shape 28"/>
          <p:cNvSpPr/>
          <p:nvPr/>
        </p:nvSpPr>
        <p:spPr>
          <a:xfrm>
            <a:off x="7118604" y="3931920"/>
            <a:ext cx="20117" cy="256032"/>
          </a:xfrm>
          <a:prstGeom prst="rect">
            <a:avLst/>
          </a:prstGeom>
          <a:solidFill>
            <a:srgbClr val="8C6931"/>
          </a:solidFill>
          <a:ln/>
        </p:spPr>
      </p:sp>
      <p:sp>
        <p:nvSpPr>
          <p:cNvPr id="31" name="Shape 29"/>
          <p:cNvSpPr/>
          <p:nvPr/>
        </p:nvSpPr>
        <p:spPr>
          <a:xfrm>
            <a:off x="6318504" y="4187952"/>
            <a:ext cx="1600200" cy="566928"/>
          </a:xfrm>
          <a:prstGeom prst="roundRect">
            <a:avLst>
              <a:gd name="adj" fmla="val 11290"/>
            </a:avLst>
          </a:prstGeom>
          <a:solidFill>
            <a:srgbClr val="FFFFFF"/>
          </a:solidFill>
          <a:ln w="12700">
            <a:solidFill>
              <a:srgbClr val="D9D1BB"/>
            </a:solidFill>
            <a:prstDash val="solid"/>
          </a:ln>
        </p:spPr>
      </p:sp>
      <p:sp>
        <p:nvSpPr>
          <p:cNvPr id="32" name="Text 30"/>
          <p:cNvSpPr txBox="1"/>
          <p:nvPr/>
        </p:nvSpPr>
        <p:spPr>
          <a:xfrm>
            <a:off x="6373368"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Security</a:t>
            </a:r>
            <a:endParaRPr lang="en-US" sz="1100" dirty="0" noProof="1"/>
          </a:p>
        </p:txBody>
      </p:sp>
      <p:sp>
        <p:nvSpPr>
          <p:cNvPr id="33" name="Shape 31"/>
          <p:cNvSpPr/>
          <p:nvPr/>
        </p:nvSpPr>
        <p:spPr>
          <a:xfrm>
            <a:off x="8837676" y="3931920"/>
            <a:ext cx="20117" cy="256032"/>
          </a:xfrm>
          <a:prstGeom prst="rect">
            <a:avLst/>
          </a:prstGeom>
          <a:solidFill>
            <a:srgbClr val="8C6931"/>
          </a:solidFill>
          <a:ln/>
        </p:spPr>
      </p:sp>
      <p:sp>
        <p:nvSpPr>
          <p:cNvPr id="34" name="Shape 32"/>
          <p:cNvSpPr/>
          <p:nvPr/>
        </p:nvSpPr>
        <p:spPr>
          <a:xfrm>
            <a:off x="8037576" y="4187952"/>
            <a:ext cx="1600200" cy="566928"/>
          </a:xfrm>
          <a:prstGeom prst="roundRect">
            <a:avLst>
              <a:gd name="adj" fmla="val 11290"/>
            </a:avLst>
          </a:prstGeom>
          <a:solidFill>
            <a:srgbClr val="FFFFFF"/>
          </a:solidFill>
          <a:ln w="12700">
            <a:solidFill>
              <a:srgbClr val="D9D1BB"/>
            </a:solidFill>
            <a:prstDash val="solid"/>
          </a:ln>
        </p:spPr>
      </p:sp>
      <p:sp>
        <p:nvSpPr>
          <p:cNvPr id="35" name="Text 33"/>
          <p:cNvSpPr txBox="1"/>
          <p:nvPr/>
        </p:nvSpPr>
        <p:spPr>
          <a:xfrm>
            <a:off x="8092440"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Nature Preserve</a:t>
            </a:r>
            <a:endParaRPr lang="en-US" sz="1100" dirty="0" noProof="1"/>
          </a:p>
        </p:txBody>
      </p:sp>
      <p:sp>
        <p:nvSpPr>
          <p:cNvPr id="36" name="Shape 34"/>
          <p:cNvSpPr/>
          <p:nvPr/>
        </p:nvSpPr>
        <p:spPr>
          <a:xfrm>
            <a:off x="10556748" y="3931920"/>
            <a:ext cx="20117" cy="256032"/>
          </a:xfrm>
          <a:prstGeom prst="rect">
            <a:avLst/>
          </a:prstGeom>
          <a:solidFill>
            <a:srgbClr val="8C6931"/>
          </a:solidFill>
          <a:ln/>
        </p:spPr>
      </p:sp>
      <p:sp>
        <p:nvSpPr>
          <p:cNvPr id="37" name="Shape 35"/>
          <p:cNvSpPr/>
          <p:nvPr/>
        </p:nvSpPr>
        <p:spPr>
          <a:xfrm>
            <a:off x="9756648" y="4187952"/>
            <a:ext cx="1600200" cy="566928"/>
          </a:xfrm>
          <a:prstGeom prst="roundRect">
            <a:avLst>
              <a:gd name="adj" fmla="val 11290"/>
            </a:avLst>
          </a:prstGeom>
          <a:solidFill>
            <a:srgbClr val="FFFFFF"/>
          </a:solidFill>
          <a:ln w="12700">
            <a:solidFill>
              <a:srgbClr val="D9D1BB"/>
            </a:solidFill>
            <a:prstDash val="solid"/>
          </a:ln>
        </p:spPr>
      </p:sp>
      <p:sp>
        <p:nvSpPr>
          <p:cNvPr id="38" name="Text 36"/>
          <p:cNvSpPr txBox="1"/>
          <p:nvPr/>
        </p:nvSpPr>
        <p:spPr>
          <a:xfrm>
            <a:off x="9811512"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Pet Committee</a:t>
            </a:r>
            <a:endParaRPr lang="en-US" sz="1100" dirty="0" noProof="1"/>
          </a:p>
        </p:txBody>
      </p:sp>
      <p:sp>
        <p:nvSpPr>
          <p:cNvPr id="39" name="Shape 37"/>
          <p:cNvSpPr/>
          <p:nvPr/>
        </p:nvSpPr>
        <p:spPr>
          <a:xfrm>
            <a:off x="6094476" y="3931920"/>
            <a:ext cx="20117" cy="1170432"/>
          </a:xfrm>
          <a:prstGeom prst="rect">
            <a:avLst/>
          </a:prstGeom>
          <a:solidFill>
            <a:srgbClr val="8C6931"/>
          </a:solidFill>
          <a:ln/>
        </p:spPr>
      </p:sp>
      <p:sp>
        <p:nvSpPr>
          <p:cNvPr id="40" name="Shape 38"/>
          <p:cNvSpPr/>
          <p:nvPr/>
        </p:nvSpPr>
        <p:spPr>
          <a:xfrm>
            <a:off x="4178808" y="5102352"/>
            <a:ext cx="3831336" cy="548640"/>
          </a:xfrm>
          <a:prstGeom prst="roundRect">
            <a:avLst>
              <a:gd name="adj" fmla="val 11667"/>
            </a:avLst>
          </a:prstGeom>
          <a:solidFill>
            <a:srgbClr val="3D5C43"/>
          </a:solidFill>
          <a:ln w="12700">
            <a:solidFill>
              <a:srgbClr val="D9D1BB"/>
            </a:solidFill>
            <a:prstDash val="solid"/>
          </a:ln>
        </p:spPr>
      </p:sp>
      <p:sp>
        <p:nvSpPr>
          <p:cNvPr id="41" name="Text 39"/>
          <p:cNvSpPr txBox="1"/>
          <p:nvPr/>
        </p:nvSpPr>
        <p:spPr>
          <a:xfrm>
            <a:off x="4233672" y="5102352"/>
            <a:ext cx="3721608" cy="548640"/>
          </a:xfrm>
          <a:prstGeom prst="rect">
            <a:avLst/>
          </a:prstGeom>
          <a:noFill/>
          <a:ln/>
        </p:spPr>
        <p:txBody>
          <a:bodyPr wrap="square" lIns="0" tIns="0" rIns="0" bIns="0" rtlCol="0" anchor="ctr"/>
          <a:lstStyle/>
          <a:p>
            <a:pPr algn="ctr" indent="0" marL="0">
              <a:buNone/>
            </a:pPr>
            <a:r>
              <a:rPr lang="en-US" sz="1250" b="1" dirty="0" noProof="1">
                <a:solidFill>
                  <a:srgbClr val="EFE7D2"/>
                </a:solidFill>
                <a:latin typeface="Calibri" pitchFamily="34" charset="0"/>
                <a:ea typeface="Calibri" pitchFamily="34" charset="-122"/>
                <a:cs typeface="Calibri" pitchFamily="34" charset="-120"/>
              </a:rPr>
              <a:t>SUB HOMEOWNER ASSOCIATIONS</a:t>
            </a:r>
            <a:endParaRPr lang="en-US" sz="1250" dirty="0" noProof="1"/>
          </a:p>
        </p:txBody>
      </p:sp>
      <p:sp>
        <p:nvSpPr>
          <p:cNvPr id="42" name="Shape 40"/>
          <p:cNvSpPr/>
          <p:nvPr/>
        </p:nvSpPr>
        <p:spPr>
          <a:xfrm>
            <a:off x="6094476" y="5650992"/>
            <a:ext cx="20117" cy="237744"/>
          </a:xfrm>
          <a:prstGeom prst="rect">
            <a:avLst/>
          </a:prstGeom>
          <a:solidFill>
            <a:srgbClr val="8C6931"/>
          </a:solidFill>
          <a:ln/>
        </p:spPr>
      </p:sp>
      <p:sp>
        <p:nvSpPr>
          <p:cNvPr id="43" name="Shape 41"/>
          <p:cNvSpPr/>
          <p:nvPr/>
        </p:nvSpPr>
        <p:spPr>
          <a:xfrm>
            <a:off x="2670048" y="5888736"/>
            <a:ext cx="7488936" cy="20117"/>
          </a:xfrm>
          <a:prstGeom prst="rect">
            <a:avLst/>
          </a:prstGeom>
          <a:solidFill>
            <a:srgbClr val="8C6931"/>
          </a:solidFill>
          <a:ln/>
        </p:spPr>
      </p:sp>
      <p:sp>
        <p:nvSpPr>
          <p:cNvPr id="44" name="Shape 42"/>
          <p:cNvSpPr/>
          <p:nvPr/>
        </p:nvSpPr>
        <p:spPr>
          <a:xfrm>
            <a:off x="2670048" y="5888736"/>
            <a:ext cx="20117" cy="182880"/>
          </a:xfrm>
          <a:prstGeom prst="rect">
            <a:avLst/>
          </a:prstGeom>
          <a:solidFill>
            <a:srgbClr val="8C6931"/>
          </a:solidFill>
          <a:ln/>
        </p:spPr>
      </p:sp>
      <p:sp>
        <p:nvSpPr>
          <p:cNvPr id="45" name="Shape 43"/>
          <p:cNvSpPr/>
          <p:nvPr/>
        </p:nvSpPr>
        <p:spPr>
          <a:xfrm>
            <a:off x="1572768" y="6071616"/>
            <a:ext cx="2194560" cy="457200"/>
          </a:xfrm>
          <a:prstGeom prst="roundRect">
            <a:avLst>
              <a:gd name="adj" fmla="val 14000"/>
            </a:avLst>
          </a:prstGeom>
          <a:solidFill>
            <a:srgbClr val="EFE7D2"/>
          </a:solidFill>
          <a:ln w="12700">
            <a:solidFill>
              <a:srgbClr val="D9D1BB"/>
            </a:solidFill>
            <a:prstDash val="solid"/>
          </a:ln>
        </p:spPr>
      </p:sp>
      <p:sp>
        <p:nvSpPr>
          <p:cNvPr id="46" name="Text 44"/>
          <p:cNvSpPr txBox="1"/>
          <p:nvPr/>
        </p:nvSpPr>
        <p:spPr>
          <a:xfrm>
            <a:off x="1627632"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Bellevita</a:t>
            </a:r>
            <a:endParaRPr lang="en-US" sz="1150" dirty="0" noProof="1"/>
          </a:p>
        </p:txBody>
      </p:sp>
      <p:sp>
        <p:nvSpPr>
          <p:cNvPr id="47" name="Shape 45"/>
          <p:cNvSpPr/>
          <p:nvPr/>
        </p:nvSpPr>
        <p:spPr>
          <a:xfrm>
            <a:off x="5166360" y="5888736"/>
            <a:ext cx="20117" cy="182880"/>
          </a:xfrm>
          <a:prstGeom prst="rect">
            <a:avLst/>
          </a:prstGeom>
          <a:solidFill>
            <a:srgbClr val="8C6931"/>
          </a:solidFill>
          <a:ln/>
        </p:spPr>
      </p:sp>
      <p:sp>
        <p:nvSpPr>
          <p:cNvPr id="48" name="Shape 46"/>
          <p:cNvSpPr/>
          <p:nvPr/>
        </p:nvSpPr>
        <p:spPr>
          <a:xfrm>
            <a:off x="4069080" y="6071616"/>
            <a:ext cx="2194560" cy="457200"/>
          </a:xfrm>
          <a:prstGeom prst="roundRect">
            <a:avLst>
              <a:gd name="adj" fmla="val 14000"/>
            </a:avLst>
          </a:prstGeom>
          <a:solidFill>
            <a:srgbClr val="EFE7D2"/>
          </a:solidFill>
          <a:ln w="12700">
            <a:solidFill>
              <a:srgbClr val="D9D1BB"/>
            </a:solidFill>
            <a:prstDash val="solid"/>
          </a:ln>
        </p:spPr>
      </p:sp>
      <p:sp>
        <p:nvSpPr>
          <p:cNvPr id="49" name="Text 47"/>
          <p:cNvSpPr txBox="1"/>
          <p:nvPr/>
        </p:nvSpPr>
        <p:spPr>
          <a:xfrm>
            <a:off x="4123944"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Greenside Court</a:t>
            </a:r>
            <a:endParaRPr lang="en-US" sz="1150" dirty="0" noProof="1"/>
          </a:p>
        </p:txBody>
      </p:sp>
      <p:sp>
        <p:nvSpPr>
          <p:cNvPr id="50" name="Shape 48"/>
          <p:cNvSpPr/>
          <p:nvPr/>
        </p:nvSpPr>
        <p:spPr>
          <a:xfrm>
            <a:off x="7662672" y="5888736"/>
            <a:ext cx="20117" cy="182880"/>
          </a:xfrm>
          <a:prstGeom prst="rect">
            <a:avLst/>
          </a:prstGeom>
          <a:solidFill>
            <a:srgbClr val="8C6931"/>
          </a:solidFill>
          <a:ln/>
        </p:spPr>
      </p:sp>
      <p:sp>
        <p:nvSpPr>
          <p:cNvPr id="51" name="Shape 49"/>
          <p:cNvSpPr/>
          <p:nvPr/>
        </p:nvSpPr>
        <p:spPr>
          <a:xfrm>
            <a:off x="6565392" y="6071616"/>
            <a:ext cx="2194560" cy="457200"/>
          </a:xfrm>
          <a:prstGeom prst="roundRect">
            <a:avLst>
              <a:gd name="adj" fmla="val 14000"/>
            </a:avLst>
          </a:prstGeom>
          <a:solidFill>
            <a:srgbClr val="EFE7D2"/>
          </a:solidFill>
          <a:ln w="12700">
            <a:solidFill>
              <a:srgbClr val="D9D1BB"/>
            </a:solidFill>
            <a:prstDash val="solid"/>
          </a:ln>
        </p:spPr>
      </p:sp>
      <p:sp>
        <p:nvSpPr>
          <p:cNvPr id="52" name="Text 50"/>
          <p:cNvSpPr txBox="1"/>
          <p:nvPr/>
        </p:nvSpPr>
        <p:spPr>
          <a:xfrm>
            <a:off x="6620256"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Fairway at 7</a:t>
            </a:r>
            <a:endParaRPr lang="en-US" sz="1150" dirty="0" noProof="1"/>
          </a:p>
        </p:txBody>
      </p:sp>
      <p:sp>
        <p:nvSpPr>
          <p:cNvPr id="53" name="Shape 51"/>
          <p:cNvSpPr/>
          <p:nvPr/>
        </p:nvSpPr>
        <p:spPr>
          <a:xfrm>
            <a:off x="10158984" y="5888736"/>
            <a:ext cx="20117" cy="182880"/>
          </a:xfrm>
          <a:prstGeom prst="rect">
            <a:avLst/>
          </a:prstGeom>
          <a:solidFill>
            <a:srgbClr val="8C6931"/>
          </a:solidFill>
          <a:ln/>
        </p:spPr>
      </p:sp>
      <p:sp>
        <p:nvSpPr>
          <p:cNvPr id="54" name="Shape 52"/>
          <p:cNvSpPr/>
          <p:nvPr/>
        </p:nvSpPr>
        <p:spPr>
          <a:xfrm>
            <a:off x="9061704" y="6071616"/>
            <a:ext cx="2194560" cy="457200"/>
          </a:xfrm>
          <a:prstGeom prst="roundRect">
            <a:avLst>
              <a:gd name="adj" fmla="val 14000"/>
            </a:avLst>
          </a:prstGeom>
          <a:solidFill>
            <a:srgbClr val="EFE7D2"/>
          </a:solidFill>
          <a:ln w="12700">
            <a:solidFill>
              <a:srgbClr val="D9D1BB"/>
            </a:solidFill>
            <a:prstDash val="solid"/>
          </a:ln>
        </p:spPr>
      </p:sp>
      <p:sp>
        <p:nvSpPr>
          <p:cNvPr id="55" name="Text 53"/>
          <p:cNvSpPr txBox="1"/>
          <p:nvPr/>
        </p:nvSpPr>
        <p:spPr>
          <a:xfrm>
            <a:off x="9116568"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Kinsale Row</a:t>
            </a:r>
            <a:endParaRPr lang="en-US" sz="1150" dirty="0" noProof="1"/>
          </a:p>
        </p:txBody>
      </p:sp>
    </p:spTree>
  </p:cSld>
  <p:clrMapOvr>
    <a:masterClrMapping/>
  </p:clrMapOvr>
  <p:transition spd="slow" advTm="14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BF6"/>
        </a:solidFill>
      </p:bgPr>
    </p:bg>
    <p:spTree>
      <p:nvGrpSpPr>
        <p:cNvPr id="1" name=""/>
        <p:cNvGrpSpPr/>
        <p:nvPr/>
      </p:nvGrpSpPr>
      <p:grpSpPr>
        <a:xfrm>
          <a:off x="0" y="0"/>
          <a:ext cx="0" cy="0"/>
          <a:chOff x="0" y="0"/>
          <a:chExt cx="0" cy="0"/>
        </a:xfrm>
      </p:grpSpPr>
      <p:pic>
        <p:nvPicPr>
          <p:cNvPr id="2" name="Image 0" descr="/tmp/ishoa/final/side_board.jpg">    </p:cNvPr>
          <p:cNvPicPr>
            <a:picLocks noChangeAspect="1"/>
          </p:cNvPicPr>
          <p:nvPr/>
        </p:nvPicPr>
        <p:blipFill>
          <a:blip r:embed="rId1"/>
          <a:stretch>
            <a:fillRect/>
          </a:stretch>
        </p:blipFill>
        <p:spPr>
          <a:xfrm>
            <a:off x="7208215" y="566928"/>
            <a:ext cx="448056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592805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YOUR 2026 BOARD OF DIRECTORS</a:t>
            </a:r>
            <a:endParaRPr lang="en-US" sz="1350" dirty="0" noProof="1"/>
          </a:p>
        </p:txBody>
      </p:sp>
      <p:sp>
        <p:nvSpPr>
          <p:cNvPr id="4" name="Text 1"/>
          <p:cNvSpPr txBox="1"/>
          <p:nvPr/>
        </p:nvSpPr>
        <p:spPr>
          <a:xfrm>
            <a:off x="630936" y="914400"/>
            <a:ext cx="6037783" cy="54864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Five volunteer neighbors</a:t>
            </a:r>
            <a:endParaRPr lang="en-US" sz="3100" dirty="0" noProof="1"/>
          </a:p>
        </p:txBody>
      </p:sp>
      <p:sp>
        <p:nvSpPr>
          <p:cNvPr id="5" name="Text 2"/>
          <p:cNvSpPr txBox="1"/>
          <p:nvPr/>
        </p:nvSpPr>
        <p:spPr>
          <a:xfrm>
            <a:off x="658368" y="1554480"/>
            <a:ext cx="5928055" cy="73152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Elected by homeowners at the Annual Meeting each November, for staggered two-year terms.</a:t>
            </a:r>
            <a:endParaRPr lang="en-US" sz="1500" dirty="0" noProof="1"/>
          </a:p>
        </p:txBody>
      </p:sp>
      <p:sp>
        <p:nvSpPr>
          <p:cNvPr id="6" name="Shape 3"/>
          <p:cNvSpPr/>
          <p:nvPr/>
        </p:nvSpPr>
        <p:spPr>
          <a:xfrm>
            <a:off x="530352" y="5560000"/>
            <a:ext cx="6184087" cy="960000"/>
          </a:xfrm>
          <a:prstGeom prst="roundRect">
            <a:avLst>
              <a:gd name="adj" fmla="val 10465"/>
            </a:avLst>
          </a:prstGeom>
          <a:solidFill>
            <a:srgbClr val="EFE7D2"/>
          </a:solidFill>
          <a:ln/>
        </p:spPr>
      </p:sp>
      <p:sp>
        <p:nvSpPr>
          <p:cNvPr id="7" name="Text 4"/>
          <p:cNvSpPr txBox="1"/>
          <p:nvPr/>
        </p:nvSpPr>
        <p:spPr>
          <a:xfrm>
            <a:off x="676656" y="5610000"/>
            <a:ext cx="5928055" cy="860000"/>
          </a:xfrm>
          <a:prstGeom prst="rect">
            <a:avLst/>
          </a:prstGeom>
          <a:noFill/>
          <a:ln/>
        </p:spPr>
        <p:txBody>
          <a:bodyPr wrap="square" lIns="0" tIns="0" rIns="0" bIns="0" rtlCol="0" anchor="ctr"/>
          <a:lstStyle/>
          <a:p>
            <a:pPr indent="0" marL="0">
              <a:lnSpc>
                <a:spcPts val="1600"/>
              </a:lnSpc>
              <a:buNone/>
            </a:pPr>
            <a:r>
              <a:rPr lang="en-US" sz="1450" dirty="0" noProof="1">
                <a:solidFill>
                  <a:srgbClr val="24402A"/>
                </a:solidFill>
                <a:latin typeface="Calibri" pitchFamily="34" charset="0"/>
                <a:ea typeface="Calibri" pitchFamily="34" charset="-122"/>
                <a:cs typeface="Calibri" pitchFamily="34" charset="-120"/>
              </a:rPr>
              <a:t xml:space="preserve">Board meetings are held the 4th Monday every month in the Clubhouse Fireside Room (or connect via Zoom) at 5:30 pm April–October and 3:30 pm November–March. Homeowners are welcome to address the Board at the start of each meeting.</a:t>
            </a:r>
            <a:endParaRPr lang="en-US" sz="1450" dirty="0" noProof="1"/>
          </a:p>
        </p:txBody>
      </p:sp>
      <p:sp>
        <p:nvSpPr>
          <p:cNvPr id="940" name="Roster card"/>
          <p:cNvSpPr/>
          <p:nvPr/>
        </p:nvSpPr>
        <p:spPr>
          <a:xfrm>
            <a:off x="530352" y="2450000"/>
            <a:ext cx="6184087" cy="2960000"/>
          </a:xfrm>
          <a:prstGeom prst="roundRect">
            <a:avLst>
              <a:gd name="adj" fmla="val 4000"/>
            </a:avLst>
          </a:prstGeom>
          <a:solidFill>
            <a:srgbClr val="FFFFFF"/>
          </a:solidFill>
          <a:ln w="12700">
            <a:solidFill>
              <a:srgbClr val="C4A77D"/>
            </a:solidFill>
          </a:ln>
          <a:effectLst>
            <a:outerShdw blurRad="152400" dist="25400" dir="5400000" algn="t" rotWithShape="0">
              <a:srgbClr val="000000">
                <a:alpha val="14000"/>
              </a:srgbClr>
            </a:outerShdw>
          </a:effectLst>
        </p:spPr>
        <p:txBody>
          <a:bodyPr/>
          <a:lstStyle/>
          <a:p>
            <a:endParaRPr lang="en-US"/>
          </a:p>
        </p:txBody>
      </p:sp>
      <p:sp>
        <p:nvSpPr>
          <p:cNvPr id="8" name="Text 5"/>
          <p:cNvSpPr txBox="1"/>
          <p:nvPr/>
        </p:nvSpPr>
        <p:spPr>
          <a:xfrm>
            <a:off x="858368" y="269720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PRESIDENT</a:t>
            </a:r>
            <a:endParaRPr lang="en-US" sz="1200" dirty="0" noProof="1"/>
          </a:p>
        </p:txBody>
      </p:sp>
      <p:sp>
        <p:nvSpPr>
          <p:cNvPr id="9" name="Text 6"/>
          <p:cNvSpPr txBox="1"/>
          <p:nvPr/>
        </p:nvSpPr>
        <p:spPr>
          <a:xfrm>
            <a:off x="3199232" y="260576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Jeff Lawrence</a:t>
            </a:r>
            <a:endParaRPr lang="en-US" sz="2100" dirty="0" noProof="1"/>
          </a:p>
        </p:txBody>
      </p:sp>
      <p:sp>
        <p:nvSpPr>
          <p:cNvPr id="10" name="Text 7"/>
          <p:cNvSpPr txBox="1"/>
          <p:nvPr/>
        </p:nvSpPr>
        <p:spPr>
          <a:xfrm>
            <a:off x="858368" y="324584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VICE PRESIDENT</a:t>
            </a:r>
            <a:endParaRPr lang="en-US" sz="1200" dirty="0" noProof="1"/>
          </a:p>
        </p:txBody>
      </p:sp>
      <p:sp>
        <p:nvSpPr>
          <p:cNvPr id="11" name="Text 8"/>
          <p:cNvSpPr txBox="1"/>
          <p:nvPr/>
        </p:nvSpPr>
        <p:spPr>
          <a:xfrm>
            <a:off x="3199232" y="315440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Don Lewis</a:t>
            </a:r>
            <a:endParaRPr lang="en-US" sz="2100" dirty="0" noProof="1"/>
          </a:p>
        </p:txBody>
      </p:sp>
      <p:sp>
        <p:nvSpPr>
          <p:cNvPr id="12" name="Text 9"/>
          <p:cNvSpPr txBox="1"/>
          <p:nvPr/>
        </p:nvSpPr>
        <p:spPr>
          <a:xfrm>
            <a:off x="858368" y="379448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SECRETARY</a:t>
            </a:r>
            <a:endParaRPr lang="en-US" sz="1200" dirty="0" noProof="1"/>
          </a:p>
        </p:txBody>
      </p:sp>
      <p:sp>
        <p:nvSpPr>
          <p:cNvPr id="13" name="Text 10"/>
          <p:cNvSpPr txBox="1"/>
          <p:nvPr/>
        </p:nvSpPr>
        <p:spPr>
          <a:xfrm>
            <a:off x="3199232" y="370304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Jeanne Johnson</a:t>
            </a:r>
            <a:endParaRPr lang="en-US" sz="2100" dirty="0" noProof="1"/>
          </a:p>
        </p:txBody>
      </p:sp>
      <p:sp>
        <p:nvSpPr>
          <p:cNvPr id="14" name="Text 11"/>
          <p:cNvSpPr txBox="1"/>
          <p:nvPr/>
        </p:nvSpPr>
        <p:spPr>
          <a:xfrm>
            <a:off x="858368" y="434312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TREASURER</a:t>
            </a:r>
            <a:endParaRPr lang="en-US" sz="1200" dirty="0" noProof="1"/>
          </a:p>
        </p:txBody>
      </p:sp>
      <p:sp>
        <p:nvSpPr>
          <p:cNvPr id="15" name="Text 12"/>
          <p:cNvSpPr txBox="1"/>
          <p:nvPr/>
        </p:nvSpPr>
        <p:spPr>
          <a:xfrm>
            <a:off x="3199232" y="425168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Gerald Hamilton</a:t>
            </a:r>
            <a:endParaRPr lang="en-US" sz="2100" dirty="0" noProof="1"/>
          </a:p>
        </p:txBody>
      </p:sp>
      <p:sp>
        <p:nvSpPr>
          <p:cNvPr id="16" name="Text 13"/>
          <p:cNvSpPr txBox="1"/>
          <p:nvPr/>
        </p:nvSpPr>
        <p:spPr>
          <a:xfrm>
            <a:off x="858368" y="489176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MEMBER AT LARGE</a:t>
            </a:r>
            <a:endParaRPr lang="en-US" sz="1200" dirty="0" noProof="1"/>
          </a:p>
        </p:txBody>
      </p:sp>
      <p:sp>
        <p:nvSpPr>
          <p:cNvPr id="17" name="Text 14"/>
          <p:cNvSpPr txBox="1"/>
          <p:nvPr/>
        </p:nvSpPr>
        <p:spPr>
          <a:xfrm>
            <a:off x="3199232" y="480032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Terry Rupp</a:t>
            </a:r>
            <a:endParaRPr lang="en-US" sz="2100" dirty="0" noProof="1"/>
          </a:p>
        </p:txBody>
      </p:sp>
    </p:spTree>
  </p:cSld>
  <p:clrMapOvr>
    <a:masterClrMapping/>
  </p:clrMapOvr>
  <p:transition spd="slow"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WHO TO CALL</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VIS Management &amp; the Sub-HOAs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The Board sets policy. A professional management company handles the day-to-day.</a:t>
            </a:r>
            <a:endParaRPr lang="en-US" sz="1550" dirty="0" noProof="1"/>
          </a:p>
        </p:txBody>
      </p:sp>
      <p:sp>
        <p:nvSpPr>
          <p:cNvPr id="930" name="Contrast band"/>
          <p:cNvSpPr/>
          <p:nvPr/>
        </p:nvSpPr>
        <p:spPr>
          <a:xfrm>
            <a:off x="0" y="1900000"/>
            <a:ext cx="12192000" cy="2380000"/>
          </a:xfrm>
          <a:prstGeom prst="rect">
            <a:avLst/>
          </a:prstGeom>
          <a:solidFill>
            <a:srgbClr val="24402A"/>
          </a:solidFill>
          <a:ln>
            <a:noFill/>
          </a:ln>
        </p:spPr>
        <p:txBody>
          <a:bodyPr/>
          <a:lstStyle/>
          <a:p>
            <a:endParaRPr lang="en-US"/>
          </a:p>
        </p:txBody>
      </p:sp>
      <p:sp>
        <p:nvSpPr>
          <p:cNvPr id="5" name="Shape 3"/>
          <p:cNvSpPr/>
          <p:nvPr/>
        </p:nvSpPr>
        <p:spPr>
          <a:xfrm>
            <a:off x="658368" y="2084832"/>
            <a:ext cx="5349240" cy="2011680"/>
          </a:xfrm>
          <a:prstGeom prst="roundRect">
            <a:avLst>
              <a:gd name="adj" fmla="val 3636"/>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6" name="Text 4"/>
          <p:cNvSpPr txBox="1"/>
          <p:nvPr/>
        </p:nvSpPr>
        <p:spPr>
          <a:xfrm>
            <a:off x="877824" y="2267712"/>
            <a:ext cx="4910328" cy="384048"/>
          </a:xfrm>
          <a:prstGeom prst="rect">
            <a:avLst/>
          </a:prstGeom>
          <a:noFill/>
          <a:ln/>
        </p:spPr>
        <p:txBody>
          <a:bodyPr wrap="square" lIns="0" tIns="0" rIns="0" bIns="0" rtlCol="0" anchor="t"/>
          <a:lstStyle/>
          <a:p>
            <a:pPr indent="0" marL="0">
              <a:lnSpc>
                <a:spcPts val="2200"/>
              </a:lnSpc>
              <a:buNone/>
            </a:pPr>
            <a:r>
              <a:rPr lang="en-US" sz="1900" b="1" dirty="0" noProof="1">
                <a:solidFill>
                  <a:srgbClr val="24402A"/>
                </a:solidFill>
                <a:latin typeface="Cambria" pitchFamily="34" charset="0"/>
                <a:ea typeface="Cambria" pitchFamily="34" charset="-122"/>
                <a:cs typeface="Cambria" pitchFamily="34" charset="-120"/>
              </a:rPr>
              <a:t>VIS Community Management</a:t>
            </a:r>
            <a:endParaRPr lang="en-US" sz="1900" dirty="0" noProof="1"/>
          </a:p>
        </p:txBody>
      </p:sp>
      <p:sp>
        <p:nvSpPr>
          <p:cNvPr id="7" name="Text 5"/>
          <p:cNvSpPr txBox="1"/>
          <p:nvPr/>
        </p:nvSpPr>
        <p:spPr>
          <a:xfrm>
            <a:off x="877824" y="2834640"/>
            <a:ext cx="4910328" cy="1078992"/>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Our professional property management company. Handles dues and payments, gate registration and RFID access, compliance letters, records, and the VIS FrontSteps owner portal.</a:t>
            </a:r>
            <a:endParaRPr lang="en-US" sz="1250" dirty="0" noProof="1"/>
          </a:p>
          <a:p>
            <a:pPr indent="0" marL="0">
              <a:lnSpc>
                <a:spcPts val="1750"/>
              </a:lnSpc>
              <a:buNone/>
            </a:pPr>
            <a:endParaRPr lang="en-US" sz="1250" dirty="0" noProof="1"/>
          </a:p>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8617 Martin Way East, Lacey  ·  (800) 537-9619</a:t>
            </a:r>
            <a:endParaRPr lang="en-US" sz="1250" dirty="0" noProof="1"/>
          </a:p>
        </p:txBody>
      </p:sp>
      <p:sp>
        <p:nvSpPr>
          <p:cNvPr id="8" name="Shape 6"/>
          <p:cNvSpPr/>
          <p:nvPr/>
        </p:nvSpPr>
        <p:spPr>
          <a:xfrm>
            <a:off x="6181344" y="2084832"/>
            <a:ext cx="5349240" cy="2011680"/>
          </a:xfrm>
          <a:prstGeom prst="roundRect">
            <a:avLst>
              <a:gd name="adj" fmla="val 3636"/>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9" name="Text 7"/>
          <p:cNvSpPr txBox="1"/>
          <p:nvPr/>
        </p:nvSpPr>
        <p:spPr>
          <a:xfrm>
            <a:off x="6400800" y="2267712"/>
            <a:ext cx="4910328" cy="384048"/>
          </a:xfrm>
          <a:prstGeom prst="rect">
            <a:avLst/>
          </a:prstGeom>
          <a:noFill/>
          <a:ln/>
        </p:spPr>
        <p:txBody>
          <a:bodyPr wrap="square" lIns="0" tIns="0" rIns="0" bIns="0" rtlCol="0" anchor="t"/>
          <a:lstStyle/>
          <a:p>
            <a:pPr indent="0" marL="0">
              <a:lnSpc>
                <a:spcPts val="2200"/>
              </a:lnSpc>
              <a:buNone/>
            </a:pPr>
            <a:r>
              <a:rPr lang="en-US" sz="1900" b="1" dirty="0" noProof="1">
                <a:solidFill>
                  <a:srgbClr val="24402A"/>
                </a:solidFill>
                <a:latin typeface="Cambria" pitchFamily="34" charset="0"/>
                <a:ea typeface="Cambria" pitchFamily="34" charset="-122"/>
                <a:cs typeface="Cambria" pitchFamily="34" charset="-120"/>
              </a:rPr>
              <a:t>Pacific Coast Security</a:t>
            </a:r>
            <a:endParaRPr lang="en-US" sz="1900" dirty="0" noProof="1"/>
          </a:p>
        </p:txBody>
      </p:sp>
      <p:sp>
        <p:nvSpPr>
          <p:cNvPr id="10" name="Text 8"/>
          <p:cNvSpPr txBox="1"/>
          <p:nvPr/>
        </p:nvSpPr>
        <p:spPr>
          <a:xfrm>
            <a:off x="6400800" y="2834640"/>
            <a:ext cx="4910328" cy="1078992"/>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Staffs the guardhouse and runs a nightly roving patrol.</a:t>
            </a:r>
            <a:endParaRPr lang="en-US" sz="1250" dirty="0" noProof="1"/>
          </a:p>
          <a:p>
            <a:pPr indent="0" marL="0">
              <a:lnSpc>
                <a:spcPts val="1750"/>
              </a:lnSpc>
              <a:buNone/>
            </a:pPr>
            <a:endParaRPr lang="en-US" sz="1250" dirty="0" noProof="1"/>
          </a:p>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Guardhouse hours: Monday–Friday, 6:30 a.m. – 4:30 p.m.</a:t>
            </a:r>
            <a:endParaRPr lang="en-US" sz="1250" dirty="0" noProof="1"/>
          </a:p>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Guardhouse (360) 438-9256  ·  Thurston County Sheriff (360) 786-5500</a:t>
            </a:r>
            <a:endParaRPr lang="en-US" sz="1250" dirty="0" noProof="1"/>
          </a:p>
        </p:txBody>
      </p:sp>
      <p:sp>
        <p:nvSpPr>
          <p:cNvPr id="11" name="Text 9"/>
          <p:cNvSpPr txBox="1"/>
          <p:nvPr/>
        </p:nvSpPr>
        <p:spPr>
          <a:xfrm>
            <a:off x="658368" y="4315968"/>
            <a:ext cx="10872216" cy="365760"/>
          </a:xfrm>
          <a:prstGeom prst="rect">
            <a:avLst/>
          </a:prstGeom>
          <a:noFill/>
          <a:ln/>
        </p:spPr>
        <p:txBody>
          <a:bodyPr wrap="square" lIns="0" tIns="0" rIns="0" bIns="0" rtlCol="0" anchor="ctr"/>
          <a:lstStyle/>
          <a:p>
            <a:pPr indent="0" marL="0">
              <a:buNone/>
            </a:pPr>
            <a:r>
              <a:rPr lang="en-US" sz="1800" b="1" dirty="0" noProof="1">
                <a:solidFill>
                  <a:srgbClr val="24402A"/>
                </a:solidFill>
                <a:latin typeface="Cambria" pitchFamily="34" charset="0"/>
                <a:ea typeface="Cambria" pitchFamily="34" charset="-122"/>
                <a:cs typeface="Cambria" pitchFamily="34" charset="-120"/>
              </a:rPr>
              <a:t>Four neighborhoods inside Indian Summer also have their own sub-associations</a:t>
            </a:r>
            <a:endParaRPr lang="en-US" sz="1800" dirty="0" noProof="1"/>
          </a:p>
        </p:txBody>
      </p:sp>
      <p:sp>
        <p:nvSpPr>
          <p:cNvPr id="12" name="Shape 10"/>
          <p:cNvSpPr/>
          <p:nvPr/>
        </p:nvSpPr>
        <p:spPr>
          <a:xfrm>
            <a:off x="658368" y="4791456"/>
            <a:ext cx="2560320" cy="731520"/>
          </a:xfrm>
          <a:prstGeom prst="roundRect">
            <a:avLst>
              <a:gd name="adj" fmla="val 10000"/>
            </a:avLst>
          </a:prstGeom>
          <a:solidFill>
            <a:srgbClr val="55663A"/>
          </a:solidFill>
          <a:ln/>
        </p:spPr>
      </p:sp>
      <p:sp>
        <p:nvSpPr>
          <p:cNvPr id="13" name="Text 11"/>
          <p:cNvSpPr txBox="1"/>
          <p:nvPr/>
        </p:nvSpPr>
        <p:spPr>
          <a:xfrm>
            <a:off x="658368"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Bellevita</a:t>
            </a:r>
            <a:endParaRPr lang="en-US" sz="1550" dirty="0" noProof="1"/>
          </a:p>
        </p:txBody>
      </p:sp>
      <p:sp>
        <p:nvSpPr>
          <p:cNvPr id="14" name="Shape 12"/>
          <p:cNvSpPr/>
          <p:nvPr/>
        </p:nvSpPr>
        <p:spPr>
          <a:xfrm>
            <a:off x="3456432" y="4791456"/>
            <a:ext cx="2560320" cy="731520"/>
          </a:xfrm>
          <a:prstGeom prst="roundRect">
            <a:avLst>
              <a:gd name="adj" fmla="val 10000"/>
            </a:avLst>
          </a:prstGeom>
          <a:solidFill>
            <a:srgbClr val="55663A"/>
          </a:solidFill>
          <a:ln/>
        </p:spPr>
      </p:sp>
      <p:sp>
        <p:nvSpPr>
          <p:cNvPr id="15" name="Text 13"/>
          <p:cNvSpPr txBox="1"/>
          <p:nvPr/>
        </p:nvSpPr>
        <p:spPr>
          <a:xfrm>
            <a:off x="3456432"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Greenside Court</a:t>
            </a:r>
            <a:endParaRPr lang="en-US" sz="1550" dirty="0" noProof="1"/>
          </a:p>
        </p:txBody>
      </p:sp>
      <p:sp>
        <p:nvSpPr>
          <p:cNvPr id="16" name="Shape 14"/>
          <p:cNvSpPr/>
          <p:nvPr/>
        </p:nvSpPr>
        <p:spPr>
          <a:xfrm>
            <a:off x="6254496" y="4791456"/>
            <a:ext cx="2560320" cy="731520"/>
          </a:xfrm>
          <a:prstGeom prst="roundRect">
            <a:avLst>
              <a:gd name="adj" fmla="val 10000"/>
            </a:avLst>
          </a:prstGeom>
          <a:solidFill>
            <a:srgbClr val="55663A"/>
          </a:solidFill>
          <a:ln/>
        </p:spPr>
      </p:sp>
      <p:sp>
        <p:nvSpPr>
          <p:cNvPr id="17" name="Text 15"/>
          <p:cNvSpPr txBox="1"/>
          <p:nvPr/>
        </p:nvSpPr>
        <p:spPr>
          <a:xfrm>
            <a:off x="6254496"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Fairway at 7</a:t>
            </a:r>
            <a:endParaRPr lang="en-US" sz="1550" dirty="0" noProof="1"/>
          </a:p>
        </p:txBody>
      </p:sp>
      <p:sp>
        <p:nvSpPr>
          <p:cNvPr id="18" name="Shape 16"/>
          <p:cNvSpPr/>
          <p:nvPr/>
        </p:nvSpPr>
        <p:spPr>
          <a:xfrm>
            <a:off x="9052560" y="4791456"/>
            <a:ext cx="2560320" cy="731520"/>
          </a:xfrm>
          <a:prstGeom prst="roundRect">
            <a:avLst>
              <a:gd name="adj" fmla="val 10000"/>
            </a:avLst>
          </a:prstGeom>
          <a:solidFill>
            <a:srgbClr val="55663A"/>
          </a:solidFill>
          <a:ln/>
        </p:spPr>
      </p:sp>
      <p:sp>
        <p:nvSpPr>
          <p:cNvPr id="19" name="Text 17"/>
          <p:cNvSpPr txBox="1"/>
          <p:nvPr/>
        </p:nvSpPr>
        <p:spPr>
          <a:xfrm>
            <a:off x="9052560"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Kinsale Row</a:t>
            </a:r>
            <a:endParaRPr lang="en-US" sz="1550" dirty="0" noProof="1"/>
          </a:p>
        </p:txBody>
      </p:sp>
      <p:sp>
        <p:nvSpPr>
          <p:cNvPr id="20" name="Text 18"/>
          <p:cNvSpPr txBox="1"/>
          <p:nvPr/>
        </p:nvSpPr>
        <p:spPr>
          <a:xfrm>
            <a:off x="658368" y="5715000"/>
            <a:ext cx="10872216" cy="640080"/>
          </a:xfrm>
          <a:prstGeom prst="rect">
            <a:avLst/>
          </a:prstGeom>
          <a:noFill/>
          <a:ln/>
        </p:spPr>
        <p:txBody>
          <a:bodyPr wrap="square" lIns="0" tIns="0" rIns="0" bIns="0" rtlCol="0" anchor="ctr"/>
          <a:lstStyle/>
          <a:p>
            <a:pPr indent="0" marL="0">
              <a:lnSpc>
                <a:spcPts val="1800"/>
              </a:lnSpc>
              <a:buNone/>
            </a:pPr>
            <a:r>
              <a:rPr lang="en-US" sz="1300" i="1" dirty="0" noProof="1">
                <a:solidFill>
                  <a:srgbClr val="5E5B54"/>
                </a:solidFill>
                <a:latin typeface="Calibri" pitchFamily="34" charset="0"/>
                <a:ea typeface="Calibri" pitchFamily="34" charset="-122"/>
                <a:cs typeface="Calibri" pitchFamily="34" charset="-120"/>
              </a:rPr>
              <a:t xml:space="preserve">If you live in one of these, you belong to both ISHOA and your sub-association — each with its own board, dues and rules. Sub-HOA president contacts are on the Contacts page at ishoa.org.</a:t>
            </a:r>
            <a:endParaRPr lang="en-US" sz="1300" dirty="0" noProof="1"/>
          </a:p>
        </p:txBody>
      </p:sp>
    </p:spTree>
  </p:cSld>
  <p:clrMapOvr>
    <a:masterClrMapping/>
  </p:clrMapOvr>
  <p:transition spd="slow"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4402A"/>
        </a:solidFill>
      </p:bgPr>
    </p:bg>
    <p:spTree>
      <p:nvGrpSpPr>
        <p:cNvPr id="1" name=""/>
        <p:cNvGrpSpPr/>
        <p:nvPr/>
      </p:nvGrpSpPr>
      <p:grpSpPr>
        <a:xfrm>
          <a:off x="0" y="0"/>
          <a:ext cx="0" cy="0"/>
          <a:chOff x="0" y="0"/>
          <a:chExt cx="0" cy="0"/>
        </a:xfrm>
      </p:grpSpPr>
      <p:pic>
        <p:nvPicPr>
          <p:cNvPr id="2" name="Image 0" descr="/tmp/ishoa/final/bg_volunteer.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56000"/>
            </a:srgbClr>
          </a:solidFill>
          <a:ln/>
        </p:spPr>
      </p:sp>
      <p:sp>
        <p:nvSpPr>
          <p:cNvPr id="4" name="Shape 1"/>
          <p:cNvSpPr/>
          <p:nvPr/>
        </p:nvSpPr>
        <p:spPr>
          <a:xfrm>
            <a:off x="0" y="2148840"/>
            <a:ext cx="12191695" cy="2606040"/>
          </a:xfrm>
          <a:prstGeom prst="rect">
            <a:avLst/>
          </a:prstGeom>
          <a:solidFill>
            <a:srgbClr val="12241A">
              <a:alpha val="74000"/>
            </a:srgbClr>
          </a:solidFill>
          <a:ln/>
        </p:spPr>
      </p:sp>
      <p:sp>
        <p:nvSpPr>
          <p:cNvPr id="5" name="Text 2"/>
          <p:cNvSpPr txBox="1"/>
          <p:nvPr/>
        </p:nvSpPr>
        <p:spPr>
          <a:xfrm>
            <a:off x="914400" y="2468880"/>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FIVE</a:t>
            </a:r>
            <a:endParaRPr lang="en-US" sz="1500" dirty="0" noProof="1"/>
          </a:p>
        </p:txBody>
      </p:sp>
      <p:sp>
        <p:nvSpPr>
          <p:cNvPr id="6" name="Text 3"/>
          <p:cNvSpPr txBox="1"/>
          <p:nvPr/>
        </p:nvSpPr>
        <p:spPr>
          <a:xfrm>
            <a:off x="868680" y="2834640"/>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Volunteers are the heart of ISHOA</a:t>
            </a:r>
            <a:endParaRPr lang="en-US" sz="4200" dirty="0" noProof="1"/>
          </a:p>
        </p:txBody>
      </p:sp>
      <p:sp>
        <p:nvSpPr>
          <p:cNvPr id="7" name="Text 4"/>
          <p:cNvSpPr txBox="1"/>
          <p:nvPr/>
        </p:nvSpPr>
        <p:spPr>
          <a:xfrm>
            <a:off x="914400" y="3840480"/>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Every gate, sign, party, trail and flower bed is a neighbor who decided to care.</a:t>
            </a:r>
            <a:endParaRPr lang="en-US" sz="1750" dirty="0" noProof="1"/>
          </a:p>
        </p:txBody>
      </p:sp>
    </p:spTree>
  </p:cSld>
  <p:clrMapOvr>
    <a:masterClrMapping/>
  </p:clrMapOvr>
  <p:transition spd="slow" advTm="10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THE COMMITTEES</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Ten teams of neighbors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 xml:space="preserve">Open any of these on ishoa.org to meet the people behind them — and every one of them would welcome your help.</a:t>
            </a:r>
            <a:endParaRPr lang="en-US" sz="1550" dirty="0" noProof="1"/>
          </a:p>
        </p:txBody>
      </p:sp>
      <p:sp>
        <p:nvSpPr>
          <p:cNvPr id="903" name="Contrast band"/>
          <p:cNvSpPr/>
          <p:nvPr/>
        </p:nvSpPr>
        <p:spPr>
          <a:xfrm>
            <a:off x="0" y="2050000"/>
            <a:ext cx="12192000" cy="3850000"/>
          </a:xfrm>
          <a:prstGeom prst="rect">
            <a:avLst/>
          </a:prstGeom>
          <a:solidFill>
            <a:srgbClr val="24402A"/>
          </a:solidFill>
          <a:ln>
            <a:noFill/>
          </a:ln>
        </p:spPr>
        <p:txBody>
          <a:bodyPr/>
          <a:lstStyle/>
          <a:p>
            <a:endParaRPr lang="en-US"/>
          </a:p>
        </p:txBody>
      </p:sp>
      <p:sp>
        <p:nvSpPr>
          <p:cNvPr id="5" name="Shape 3"/>
          <p:cNvSpPr/>
          <p:nvPr/>
        </p:nvSpPr>
        <p:spPr>
          <a:xfrm>
            <a:off x="658368"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6" name="Text 4"/>
          <p:cNvSpPr txBox="1"/>
          <p:nvPr/>
        </p:nvSpPr>
        <p:spPr>
          <a:xfrm>
            <a:off x="778368"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ARB</a:t>
            </a:r>
            <a:endParaRPr lang="en-US" sz="1300" dirty="0" noProof="1"/>
          </a:p>
        </p:txBody>
      </p:sp>
      <p:sp>
        <p:nvSpPr>
          <p:cNvPr id="7" name="Text 5"/>
          <p:cNvSpPr txBox="1"/>
          <p:nvPr/>
        </p:nvSpPr>
        <p:spPr>
          <a:xfrm>
            <a:off x="778368"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Approves exterior and landscaping changes</a:t>
            </a:r>
            <a:endParaRPr lang="en-US" sz="1150" dirty="0" noProof="1"/>
          </a:p>
        </p:txBody>
      </p:sp>
      <p:sp>
        <p:nvSpPr>
          <p:cNvPr id="8" name="Shape 6"/>
          <p:cNvSpPr/>
          <p:nvPr/>
        </p:nvSpPr>
        <p:spPr>
          <a:xfrm>
            <a:off x="2889504"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9" name="Text 7"/>
          <p:cNvSpPr txBox="1"/>
          <p:nvPr/>
        </p:nvSpPr>
        <p:spPr>
          <a:xfrm>
            <a:off x="3009504"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Maintenance</a:t>
            </a:r>
            <a:endParaRPr lang="en-US" sz="1300" dirty="0" noProof="1"/>
          </a:p>
        </p:txBody>
      </p:sp>
      <p:sp>
        <p:nvSpPr>
          <p:cNvPr id="10" name="Text 8"/>
          <p:cNvSpPr txBox="1"/>
          <p:nvPr/>
        </p:nvSpPr>
        <p:spPr>
          <a:xfrm>
            <a:off x="3009504"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Streets, common areas, ponds, mailboxes</a:t>
            </a:r>
            <a:endParaRPr lang="en-US" sz="1150" dirty="0" noProof="1"/>
          </a:p>
        </p:txBody>
      </p:sp>
      <p:sp>
        <p:nvSpPr>
          <p:cNvPr id="11" name="Shape 9"/>
          <p:cNvSpPr/>
          <p:nvPr/>
        </p:nvSpPr>
        <p:spPr>
          <a:xfrm>
            <a:off x="5120640"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2" name="Text 10"/>
          <p:cNvSpPr txBox="1"/>
          <p:nvPr/>
        </p:nvSpPr>
        <p:spPr>
          <a:xfrm>
            <a:off x="5240640"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Community Events</a:t>
            </a:r>
            <a:endParaRPr lang="en-US" sz="1300" dirty="0" noProof="1"/>
          </a:p>
        </p:txBody>
      </p:sp>
      <p:sp>
        <p:nvSpPr>
          <p:cNvPr id="13" name="Text 11"/>
          <p:cNvSpPr txBox="1"/>
          <p:nvPr/>
        </p:nvSpPr>
        <p:spPr>
          <a:xfrm>
            <a:off x="5240640"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Picnic, garage sale, holiday party, annual meeting</a:t>
            </a:r>
            <a:endParaRPr lang="en-US" sz="1150" dirty="0" noProof="1"/>
          </a:p>
        </p:txBody>
      </p:sp>
      <p:sp>
        <p:nvSpPr>
          <p:cNvPr id="14" name="Shape 12"/>
          <p:cNvSpPr/>
          <p:nvPr/>
        </p:nvSpPr>
        <p:spPr>
          <a:xfrm>
            <a:off x="7351776"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5" name="Text 13"/>
          <p:cNvSpPr txBox="1"/>
          <p:nvPr/>
        </p:nvSpPr>
        <p:spPr>
          <a:xfrm>
            <a:off x="7471776"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Finance</a:t>
            </a:r>
            <a:endParaRPr lang="en-US" sz="1300" dirty="0" noProof="1"/>
          </a:p>
        </p:txBody>
      </p:sp>
      <p:sp>
        <p:nvSpPr>
          <p:cNvPr id="16" name="Text 14"/>
          <p:cNvSpPr txBox="1"/>
          <p:nvPr/>
        </p:nvSpPr>
        <p:spPr>
          <a:xfrm>
            <a:off x="7471776"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Budget, audits, reserve study, investments</a:t>
            </a:r>
            <a:endParaRPr lang="en-US" sz="1150" dirty="0" noProof="1"/>
          </a:p>
        </p:txBody>
      </p:sp>
      <p:sp>
        <p:nvSpPr>
          <p:cNvPr id="17" name="Shape 15"/>
          <p:cNvSpPr/>
          <p:nvPr/>
        </p:nvSpPr>
        <p:spPr>
          <a:xfrm>
            <a:off x="9582912"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8" name="Text 16"/>
          <p:cNvSpPr txBox="1"/>
          <p:nvPr/>
        </p:nvSpPr>
        <p:spPr>
          <a:xfrm>
            <a:off x="9702912"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Pet Committee</a:t>
            </a:r>
            <a:endParaRPr lang="en-US" sz="1300" dirty="0" noProof="1"/>
          </a:p>
        </p:txBody>
      </p:sp>
      <p:sp>
        <p:nvSpPr>
          <p:cNvPr id="19" name="Text 17"/>
          <p:cNvSpPr txBox="1"/>
          <p:nvPr/>
        </p:nvSpPr>
        <p:spPr>
          <a:xfrm>
            <a:off x="9702912"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 xml:space="preserve">Good pet citizenship &amp;</a:t>
            </a:r>
            <a:br>
              <a:rPr lang="en-US" sz="1150" dirty="0" noProof="1">
                <a:solidFill>
                  <a:srgbClr val="5E5B54"/>
                </a:solidFill>
                <a:latin typeface="Calibri" pitchFamily="34" charset="0"/>
                <a:ea typeface="Calibri" pitchFamily="34" charset="-122"/>
                <a:cs typeface="Calibri" pitchFamily="34" charset="-120"/>
              </a:rPr>
            </a:br>
            <a:r>
              <a:rPr lang="en-US" sz="1150" dirty="0" noProof="1">
                <a:solidFill>
                  <a:srgbClr val="5E5B54"/>
                </a:solidFill>
                <a:latin typeface="Calibri" pitchFamily="34" charset="0"/>
                <a:ea typeface="Calibri" pitchFamily="34" charset="-122"/>
                <a:cs typeface="Calibri" pitchFamily="34" charset="-120"/>
              </a:rPr>
              <a:t xml:space="preserve">Puppy Parties</a:t>
            </a:r>
            <a:endParaRPr lang="en-US" sz="1150" dirty="0" noProof="1"/>
          </a:p>
        </p:txBody>
      </p:sp>
      <p:sp>
        <p:nvSpPr>
          <p:cNvPr id="20" name="Shape 18"/>
          <p:cNvSpPr/>
          <p:nvPr/>
        </p:nvSpPr>
        <p:spPr>
          <a:xfrm>
            <a:off x="658368"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21" name="Text 19"/>
          <p:cNvSpPr txBox="1"/>
          <p:nvPr/>
        </p:nvSpPr>
        <p:spPr>
          <a:xfrm>
            <a:off x="778368"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Security</a:t>
            </a:r>
            <a:endParaRPr lang="en-US" sz="1300" dirty="0" noProof="1"/>
          </a:p>
        </p:txBody>
      </p:sp>
      <p:sp>
        <p:nvSpPr>
          <p:cNvPr id="22" name="Text 20"/>
          <p:cNvSpPr txBox="1"/>
          <p:nvPr/>
        </p:nvSpPr>
        <p:spPr>
          <a:xfrm>
            <a:off x="778368"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Gates, cameras, guardhouse, traffic safety</a:t>
            </a:r>
            <a:endParaRPr lang="en-US" sz="1150" dirty="0" noProof="1"/>
          </a:p>
        </p:txBody>
      </p:sp>
      <p:sp>
        <p:nvSpPr>
          <p:cNvPr id="23" name="Shape 21"/>
          <p:cNvSpPr/>
          <p:nvPr/>
        </p:nvSpPr>
        <p:spPr>
          <a:xfrm>
            <a:off x="2889504"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24" name="Text 22"/>
          <p:cNvSpPr txBox="1"/>
          <p:nvPr/>
        </p:nvSpPr>
        <p:spPr>
          <a:xfrm>
            <a:off x="3009504"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CC&amp;R Rewrite</a:t>
            </a:r>
            <a:endParaRPr lang="en-US" sz="1300" dirty="0" noProof="1"/>
          </a:p>
        </p:txBody>
      </p:sp>
      <p:sp>
        <p:nvSpPr>
          <p:cNvPr id="25" name="Text 23"/>
          <p:cNvSpPr txBox="1"/>
          <p:nvPr/>
        </p:nvSpPr>
        <p:spPr>
          <a:xfrm>
            <a:off x="3009504"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Modernizing our CC&amp;Rs and Bylaws</a:t>
            </a:r>
            <a:endParaRPr lang="en-US" sz="1150" dirty="0" noProof="1"/>
          </a:p>
        </p:txBody>
      </p:sp>
      <p:sp>
        <p:nvSpPr>
          <p:cNvPr id="26" name="Shape 24"/>
          <p:cNvSpPr/>
          <p:nvPr/>
        </p:nvSpPr>
        <p:spPr>
          <a:xfrm>
            <a:off x="5120640"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27" name="Text 25"/>
          <p:cNvSpPr txBox="1"/>
          <p:nvPr/>
        </p:nvSpPr>
        <p:spPr>
          <a:xfrm>
            <a:off x="5240640"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Nature Preserve</a:t>
            </a:r>
            <a:endParaRPr lang="en-US" sz="1300" dirty="0" noProof="1"/>
          </a:p>
        </p:txBody>
      </p:sp>
      <p:sp>
        <p:nvSpPr>
          <p:cNvPr id="28" name="Text 26"/>
          <p:cNvSpPr txBox="1"/>
          <p:nvPr/>
        </p:nvSpPr>
        <p:spPr>
          <a:xfrm>
            <a:off x="5240640"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The trail, nest boxes and interpretive signs</a:t>
            </a:r>
            <a:endParaRPr lang="en-US" sz="1150" dirty="0" noProof="1"/>
          </a:p>
        </p:txBody>
      </p:sp>
      <p:sp>
        <p:nvSpPr>
          <p:cNvPr id="29" name="Shape 27"/>
          <p:cNvSpPr/>
          <p:nvPr/>
        </p:nvSpPr>
        <p:spPr>
          <a:xfrm>
            <a:off x="7351776"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30" name="Text 28"/>
          <p:cNvSpPr txBox="1"/>
          <p:nvPr/>
        </p:nvSpPr>
        <p:spPr>
          <a:xfrm>
            <a:off x="7471776"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Communications</a:t>
            </a:r>
            <a:endParaRPr lang="en-US" sz="1300" dirty="0" noProof="1"/>
          </a:p>
        </p:txBody>
      </p:sp>
      <p:sp>
        <p:nvSpPr>
          <p:cNvPr id="31" name="Text 29"/>
          <p:cNvSpPr txBox="1"/>
          <p:nvPr/>
        </p:nvSpPr>
        <p:spPr>
          <a:xfrm>
            <a:off x="7471776"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Website, signs, text alerts, Resident Handbook</a:t>
            </a:r>
            <a:endParaRPr lang="en-US" sz="1150" dirty="0" noProof="1"/>
          </a:p>
        </p:txBody>
      </p:sp>
      <p:sp>
        <p:nvSpPr>
          <p:cNvPr id="32" name="Shape 30"/>
          <p:cNvSpPr/>
          <p:nvPr/>
        </p:nvSpPr>
        <p:spPr>
          <a:xfrm>
            <a:off x="9582912"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33" name="Text 31"/>
          <p:cNvSpPr txBox="1"/>
          <p:nvPr/>
        </p:nvSpPr>
        <p:spPr>
          <a:xfrm>
            <a:off x="9702912"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Clubs</a:t>
            </a:r>
            <a:endParaRPr lang="en-US" sz="1300" dirty="0" noProof="1"/>
          </a:p>
        </p:txBody>
      </p:sp>
      <p:sp>
        <p:nvSpPr>
          <p:cNvPr id="34" name="Text 32"/>
          <p:cNvSpPr txBox="1"/>
          <p:nvPr/>
        </p:nvSpPr>
        <p:spPr>
          <a:xfrm>
            <a:off x="9702912"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Book Club, Mahjong, Wine Club, Thirsty Thursdays</a:t>
            </a:r>
            <a:endParaRPr lang="en-US" sz="1150" dirty="0" noProof="1"/>
          </a:p>
        </p:txBody>
      </p:sp>
      <p:sp>
        <p:nvSpPr>
          <p:cNvPr id="35" name="Shape 33"/>
          <p:cNvSpPr/>
          <p:nvPr/>
        </p:nvSpPr>
        <p:spPr>
          <a:xfrm>
            <a:off x="658368" y="6035040"/>
            <a:ext cx="10872216" cy="566928"/>
          </a:xfrm>
          <a:prstGeom prst="roundRect">
            <a:avLst>
              <a:gd name="adj" fmla="val 12903"/>
            </a:avLst>
          </a:prstGeom>
          <a:solidFill>
            <a:srgbClr val="EFE7D2"/>
          </a:solidFill>
          <a:ln/>
        </p:spPr>
      </p:sp>
      <p:sp>
        <p:nvSpPr>
          <p:cNvPr id="36" name="Text 34"/>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 xml:space="preserve">Most committees ask for an average of about two hours a week — eight hours a month. Nobody is expected to do it all.</a:t>
            </a:r>
            <a:endParaRPr lang="en-US" sz="1300" dirty="0" noProof="1"/>
          </a:p>
        </p:txBody>
      </p:sp>
      <p:pic>
        <p:nvPicPr>
          <p:cNvPr id="950" name="Icon architectural-review-board"/>
          <p:cNvPicPr>
            <a:picLocks noChangeAspect="1"/>
          </p:cNvPicPr>
          <p:nvPr/>
        </p:nvPicPr>
        <p:blipFill>
          <a:blip r:embed="rIdIc0"/>
          <a:stretch>
            <a:fillRect/>
          </a:stretch>
        </p:blipFill>
        <p:spPr>
          <a:xfrm>
            <a:off x="1382496" y="2310280"/>
            <a:ext cx="600000" cy="600000"/>
          </a:xfrm>
          <a:prstGeom prst="rect">
            <a:avLst/>
          </a:prstGeom>
        </p:spPr>
      </p:pic>
      <p:pic>
        <p:nvPicPr>
          <p:cNvPr id="951" name="Icon maintenance"/>
          <p:cNvPicPr>
            <a:picLocks noChangeAspect="1"/>
          </p:cNvPicPr>
          <p:nvPr/>
        </p:nvPicPr>
        <p:blipFill>
          <a:blip r:embed="rIdIc1"/>
          <a:stretch>
            <a:fillRect/>
          </a:stretch>
        </p:blipFill>
        <p:spPr>
          <a:xfrm>
            <a:off x="3613632" y="2310280"/>
            <a:ext cx="600000" cy="600000"/>
          </a:xfrm>
          <a:prstGeom prst="rect">
            <a:avLst/>
          </a:prstGeom>
        </p:spPr>
      </p:pic>
      <p:pic>
        <p:nvPicPr>
          <p:cNvPr id="952" name="Icon community-events"/>
          <p:cNvPicPr>
            <a:picLocks noChangeAspect="1"/>
          </p:cNvPicPr>
          <p:nvPr/>
        </p:nvPicPr>
        <p:blipFill>
          <a:blip r:embed="rIdIc2"/>
          <a:stretch>
            <a:fillRect/>
          </a:stretch>
        </p:blipFill>
        <p:spPr>
          <a:xfrm>
            <a:off x="5844768" y="2310280"/>
            <a:ext cx="600000" cy="600000"/>
          </a:xfrm>
          <a:prstGeom prst="rect">
            <a:avLst/>
          </a:prstGeom>
        </p:spPr>
      </p:pic>
      <p:pic>
        <p:nvPicPr>
          <p:cNvPr id="953" name="Icon finance"/>
          <p:cNvPicPr>
            <a:picLocks noChangeAspect="1"/>
          </p:cNvPicPr>
          <p:nvPr/>
        </p:nvPicPr>
        <p:blipFill>
          <a:blip r:embed="rIdIc3"/>
          <a:stretch>
            <a:fillRect/>
          </a:stretch>
        </p:blipFill>
        <p:spPr>
          <a:xfrm>
            <a:off x="8075904" y="2310280"/>
            <a:ext cx="600000" cy="600000"/>
          </a:xfrm>
          <a:prstGeom prst="rect">
            <a:avLst/>
          </a:prstGeom>
        </p:spPr>
      </p:pic>
      <p:pic>
        <p:nvPicPr>
          <p:cNvPr id="954" name="Icon pet-committee"/>
          <p:cNvPicPr>
            <a:picLocks noChangeAspect="1"/>
          </p:cNvPicPr>
          <p:nvPr/>
        </p:nvPicPr>
        <p:blipFill>
          <a:blip r:embed="rIdIc4"/>
          <a:stretch>
            <a:fillRect/>
          </a:stretch>
        </p:blipFill>
        <p:spPr>
          <a:xfrm>
            <a:off x="10307040" y="2310280"/>
            <a:ext cx="600000" cy="600000"/>
          </a:xfrm>
          <a:prstGeom prst="rect">
            <a:avLst/>
          </a:prstGeom>
        </p:spPr>
      </p:pic>
      <p:pic>
        <p:nvPicPr>
          <p:cNvPr id="955" name="Icon security"/>
          <p:cNvPicPr>
            <a:picLocks noChangeAspect="1"/>
          </p:cNvPicPr>
          <p:nvPr/>
        </p:nvPicPr>
        <p:blipFill>
          <a:blip r:embed="rIdIc5"/>
          <a:stretch>
            <a:fillRect/>
          </a:stretch>
        </p:blipFill>
        <p:spPr>
          <a:xfrm>
            <a:off x="1382496" y="4157368"/>
            <a:ext cx="600000" cy="600000"/>
          </a:xfrm>
          <a:prstGeom prst="rect">
            <a:avLst/>
          </a:prstGeom>
        </p:spPr>
      </p:pic>
      <p:pic>
        <p:nvPicPr>
          <p:cNvPr id="956" name="Icon ccr-rewrite"/>
          <p:cNvPicPr>
            <a:picLocks noChangeAspect="1"/>
          </p:cNvPicPr>
          <p:nvPr/>
        </p:nvPicPr>
        <p:blipFill>
          <a:blip r:embed="rIdIc6"/>
          <a:stretch>
            <a:fillRect/>
          </a:stretch>
        </p:blipFill>
        <p:spPr>
          <a:xfrm>
            <a:off x="3613632" y="4157368"/>
            <a:ext cx="600000" cy="600000"/>
          </a:xfrm>
          <a:prstGeom prst="rect">
            <a:avLst/>
          </a:prstGeom>
        </p:spPr>
      </p:pic>
      <p:pic>
        <p:nvPicPr>
          <p:cNvPr id="957" name="Icon nature-preserve"/>
          <p:cNvPicPr>
            <a:picLocks noChangeAspect="1"/>
          </p:cNvPicPr>
          <p:nvPr/>
        </p:nvPicPr>
        <p:blipFill>
          <a:blip r:embed="rIdIc7"/>
          <a:stretch>
            <a:fillRect/>
          </a:stretch>
        </p:blipFill>
        <p:spPr>
          <a:xfrm>
            <a:off x="5844768" y="4157368"/>
            <a:ext cx="600000" cy="600000"/>
          </a:xfrm>
          <a:prstGeom prst="rect">
            <a:avLst/>
          </a:prstGeom>
        </p:spPr>
      </p:pic>
      <p:pic>
        <p:nvPicPr>
          <p:cNvPr id="958" name="Icon communications"/>
          <p:cNvPicPr>
            <a:picLocks noChangeAspect="1"/>
          </p:cNvPicPr>
          <p:nvPr/>
        </p:nvPicPr>
        <p:blipFill>
          <a:blip r:embed="rIdIc8"/>
          <a:stretch>
            <a:fillRect/>
          </a:stretch>
        </p:blipFill>
        <p:spPr>
          <a:xfrm>
            <a:off x="8075904" y="4157368"/>
            <a:ext cx="600000" cy="600000"/>
          </a:xfrm>
          <a:prstGeom prst="rect">
            <a:avLst/>
          </a:prstGeom>
        </p:spPr>
      </p:pic>
      <p:pic>
        <p:nvPicPr>
          <p:cNvPr id="959" name="Icon clubs"/>
          <p:cNvPicPr>
            <a:picLocks noChangeAspect="1"/>
          </p:cNvPicPr>
          <p:nvPr/>
        </p:nvPicPr>
        <p:blipFill>
          <a:blip r:embed="rIdIc9"/>
          <a:stretch>
            <a:fillRect/>
          </a:stretch>
        </p:blipFill>
        <p:spPr>
          <a:xfrm>
            <a:off x="10307040" y="4157368"/>
            <a:ext cx="600000" cy="600000"/>
          </a:xfrm>
          <a:prstGeom prst="rect">
            <a:avLst/>
          </a:prstGeom>
        </p:spPr>
      </p:pic>
    </p:spTree>
  </p:cSld>
  <p:clrMapOvr>
    <a:masterClrMapping/>
  </p:clrMapOvr>
  <p:transition spd="slow"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BF6"/>
        </a:solidFill>
      </p:bgPr>
    </p:bg>
    <p:spTree>
      <p:nvGrpSpPr>
        <p:cNvPr id="1" name=""/>
        <p:cNvGrpSpPr/>
        <p:nvPr/>
      </p:nvGrpSpPr>
      <p:grpSpPr>
        <a:xfrm>
          <a:off x="0" y="0"/>
          <a:ext cx="0" cy="0"/>
          <a:chOff x="0" y="0"/>
          <a:chExt cx="0" cy="0"/>
        </a:xfrm>
      </p:grpSpPr>
      <p:pic>
        <p:nvPicPr>
          <p:cNvPr id="2" name="Image 0" descr="/tmp/ishoa/final/ban_arb.jpg">    </p:cNvPr>
          <p:cNvPicPr>
            <a:picLocks noChangeAspect="1"/>
          </p:cNvPicPr>
          <p:nvPr/>
        </p:nvPicPr>
        <p:blipFill>
          <a:blip r:embed="rId1"/>
          <a:stretch>
            <a:fillRect/>
          </a:stretch>
        </p:blipFill>
        <p:spPr>
          <a:xfrm>
            <a:off x="0" y="0"/>
            <a:ext cx="12191695" cy="2880360"/>
          </a:xfrm>
          <a:prstGeom prst="rect">
            <a:avLst/>
          </a:prstGeom>
        </p:spPr>
      </p:pic>
      <p:sp>
        <p:nvSpPr>
          <p:cNvPr id="3" name="Shape 0"/>
          <p:cNvSpPr/>
          <p:nvPr/>
        </p:nvSpPr>
        <p:spPr>
          <a:xfrm>
            <a:off x="0" y="0"/>
            <a:ext cx="12191695" cy="2880360"/>
          </a:xfrm>
          <a:prstGeom prst="rect">
            <a:avLst/>
          </a:prstGeom>
          <a:solidFill>
            <a:srgbClr val="12241A">
              <a:alpha val="56000"/>
            </a:srgbClr>
          </a:solidFill>
          <a:ln/>
        </p:spPr>
      </p:sp>
      <p:sp>
        <p:nvSpPr>
          <p:cNvPr id="4" name="Shape 1"/>
          <p:cNvSpPr/>
          <p:nvPr/>
        </p:nvSpPr>
        <p:spPr>
          <a:xfrm>
            <a:off x="0" y="1097280"/>
            <a:ext cx="12191695" cy="1783080"/>
          </a:xfrm>
          <a:prstGeom prst="rect">
            <a:avLst/>
          </a:prstGeom>
          <a:solidFill>
            <a:srgbClr val="12241A">
              <a:alpha val="68000"/>
            </a:srgbClr>
          </a:solidFill>
          <a:ln/>
        </p:spPr>
      </p:sp>
      <p:sp>
        <p:nvSpPr>
          <p:cNvPr id="5" name="Text 2"/>
          <p:cNvSpPr txBox="1"/>
          <p:nvPr/>
        </p:nvSpPr>
        <p:spPr>
          <a:xfrm>
            <a:off x="658368" y="124358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ARCHITECTURAL REVIEW BOARD</a:t>
            </a:r>
            <a:endParaRPr lang="en-US" sz="1350" dirty="0" noProof="1"/>
          </a:p>
        </p:txBody>
      </p:sp>
      <p:sp>
        <p:nvSpPr>
          <p:cNvPr id="6" name="Text 3"/>
          <p:cNvSpPr txBox="1"/>
          <p:nvPr/>
        </p:nvSpPr>
        <p:spPr>
          <a:xfrm>
            <a:off x="630936" y="155448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Ask before you build</a:t>
            </a:r>
            <a:endParaRPr lang="en-US" sz="3400" dirty="0" noProof="1"/>
          </a:p>
        </p:txBody>
      </p:sp>
      <p:sp>
        <p:nvSpPr>
          <p:cNvPr id="7" name="Text 4"/>
          <p:cNvSpPr txBox="1"/>
          <p:nvPr/>
        </p:nvSpPr>
        <p:spPr>
          <a:xfrm>
            <a:off x="658368" y="228600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The ARB helps homeowners with any exterior change — and protects everyone's property values in the process.</a:t>
            </a:r>
            <a:endParaRPr lang="en-US" sz="1550" dirty="0" noProof="1"/>
          </a:p>
        </p:txBody>
      </p:sp>
      <p:sp>
        <p:nvSpPr>
          <p:cNvPr id="8" name="Text 5"/>
          <p:cNvSpPr txBox="1"/>
          <p:nvPr/>
        </p:nvSpPr>
        <p:spPr>
          <a:xfrm>
            <a:off x="658368" y="3172968"/>
            <a:ext cx="10881360" cy="384048"/>
          </a:xfrm>
          <a:prstGeom prst="rect">
            <a:avLst/>
          </a:prstGeom>
          <a:noFill/>
          <a:ln/>
        </p:spPr>
        <p:txBody>
          <a:bodyPr wrap="square" lIns="0" tIns="0" rIns="0" bIns="0" rtlCol="0" anchor="ctr"/>
          <a:lstStyle/>
          <a:p>
            <a:pPr indent="0" marL="0">
              <a:buNone/>
            </a:pPr>
            <a:r>
              <a:rPr lang="en-US" sz="1900" b="1" dirty="0" noProof="1">
                <a:solidFill>
                  <a:srgbClr val="24402A"/>
                </a:solidFill>
                <a:latin typeface="Cambria" pitchFamily="34" charset="0"/>
                <a:ea typeface="Cambria" pitchFamily="34" charset="-122"/>
                <a:cs typeface="Cambria" pitchFamily="34" charset="-120"/>
              </a:rPr>
              <a:t>Submit an ARB application before you start work on:</a:t>
            </a:r>
            <a:endParaRPr lang="en-US" sz="1900" dirty="0" noProof="1"/>
          </a:p>
        </p:txBody>
      </p:sp>
      <p:sp>
        <p:nvSpPr>
          <p:cNvPr id="9" name="Text 6"/>
          <p:cNvSpPr txBox="1"/>
          <p:nvPr/>
        </p:nvSpPr>
        <p:spPr>
          <a:xfrm>
            <a:off x="658368" y="3703320"/>
            <a:ext cx="5349240" cy="1500000"/>
          </a:xfrm>
          <a:prstGeom prst="rect">
            <a:avLst/>
          </a:prstGeom>
          <a:noFill/>
          <a:ln/>
        </p:spPr>
        <p:txBody>
          <a:bodyPr wrap="square" lIns="0" tIns="0" rIns="0" bIns="0" rtlCol="0" anchor="t"/>
          <a:lstStyle/>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Construction, remodels and re-roofing</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Solar panel installation</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Exterior painting and fencing</a:t>
            </a:r>
            <a:endParaRPr lang="en-US" sz="1500" dirty="0" noProof="1"/>
          </a:p>
        </p:txBody>
      </p:sp>
      <p:sp>
        <p:nvSpPr>
          <p:cNvPr id="10" name="Text 7"/>
          <p:cNvSpPr txBox="1"/>
          <p:nvPr/>
        </p:nvSpPr>
        <p:spPr>
          <a:xfrm>
            <a:off x="6181344" y="3703320"/>
            <a:ext cx="5349240" cy="1500000"/>
          </a:xfrm>
          <a:prstGeom prst="rect">
            <a:avLst/>
          </a:prstGeom>
          <a:noFill/>
          <a:ln/>
        </p:spPr>
        <p:txBody>
          <a:bodyPr wrap="square" lIns="0" tIns="0" rIns="0" bIns="0" rtlCol="0" anchor="t"/>
          <a:lstStyle/>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Hardscape installation</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Landscaping changes — bed shape, size or ground cover</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Tree removal</a:t>
            </a:r>
            <a:endParaRPr lang="en-US" sz="1500" dirty="0" noProof="1"/>
          </a:p>
        </p:txBody>
      </p:sp>
      <p:sp>
        <p:nvSpPr>
          <p:cNvPr id="960" name="No approval box"/>
          <p:cNvSpPr/>
          <p:nvPr/>
        </p:nvSpPr>
        <p:spPr>
          <a:xfrm>
            <a:off x="658368" y="5050000"/>
            <a:ext cx="10872216" cy="760000"/>
          </a:xfrm>
          <a:prstGeom prst="roundRect">
            <a:avLst>
              <a:gd name="adj" fmla="val 8000"/>
            </a:avLst>
          </a:prstGeom>
          <a:solidFill>
            <a:srgbClr val="E6ECD6"/>
          </a:solidFill>
          <a:ln w="12700">
            <a:solidFill>
              <a:srgbClr val="55663A"/>
            </a:solidFill>
          </a:ln>
        </p:spPr>
        <p:txBody>
          <a:bodyPr wrap="square" lIns="200000" tIns="90000" rIns="200000" bIns="90000" rtlCol="0" anchor="ctr"/>
          <a:lstStyle/>
          <a:p>
            <a:pPr indent="0" marL="0">
              <a:lnSpc>
                <a:spcPts val="1900"/>
              </a:lnSpc>
              <a:buNone/>
            </a:pPr>
            <a:r>
              <a:rPr lang="en-US" sz="1400" b="1" dirty="0">
                <a:solidFill>
                  <a:srgbClr val="24402A"/>
                </a:solidFill>
                <a:latin typeface="Calibri"/>
              </a:rPr>
              <a:t xml:space="preserve">Some things need no approval </a:t>
            </a:r>
            <a:r>
              <a:rPr lang="en-US" sz="1400" dirty="0">
                <a:solidFill>
                  <a:srgbClr val="24402A"/>
                </a:solidFill>
                <a:latin typeface="Calibri"/>
              </a:rPr>
              <a:t xml:space="preserve">— for example, planting or removing annual flowers, refreshing the bark in an existing planting bed, routine pruning of trees and hedges, or removing dead shrubs. Check your ARB Policy for the exact details.</a:t>
            </a:r>
          </a:p>
        </p:txBody>
      </p:sp>
      <p:sp>
        <p:nvSpPr>
          <p:cNvPr id="11" name="Shape 8"/>
          <p:cNvSpPr/>
          <p:nvPr/>
        </p:nvSpPr>
        <p:spPr>
          <a:xfrm>
            <a:off x="658368" y="6035040"/>
            <a:ext cx="10872216" cy="566928"/>
          </a:xfrm>
          <a:prstGeom prst="roundRect">
            <a:avLst>
              <a:gd name="adj" fmla="val 12903"/>
            </a:avLst>
          </a:prstGeom>
          <a:solidFill>
            <a:srgbClr val="EFE7D2"/>
          </a:solidFill>
          <a:ln/>
        </p:spPr>
      </p:sp>
      <p:sp>
        <p:nvSpPr>
          <p:cNvPr id="12" name="Text 9"/>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Applications are under FORMS at ishoa.org · Committee meets the 2nd Thursday of each month at 10 a.m. · Guided by CC&amp;Rs Articles III &amp; IV and ARB Policies 1–13.</a:t>
            </a:r>
            <a:endParaRPr lang="en-US" sz="1300" dirty="0" noProof="1"/>
          </a:p>
        </p:txBody>
      </p:sp>
    </p:spTree>
  </p:cSld>
  <p:clrMapOvr>
    <a:masterClrMapping/>
  </p:clrMapOvr>
  <p:transition spd="slow" advTm="14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BF6"/>
        </a:solidFill>
      </p:bgPr>
    </p:bg>
    <p:spTree>
      <p:nvGrpSpPr>
        <p:cNvPr id="1" name=""/>
        <p:cNvGrpSpPr/>
        <p:nvPr/>
      </p:nvGrpSpPr>
      <p:grpSpPr>
        <a:xfrm>
          <a:off x="0" y="0"/>
          <a:ext cx="0" cy="0"/>
          <a:chOff x="0" y="0"/>
          <a:chExt cx="0" cy="0"/>
        </a:xfrm>
      </p:grpSpPr>
      <p:pic>
        <p:nvPicPr>
          <p:cNvPr id="2" name="Image 0" descr="/tmp/ishoa/final/ban_maint.jpg">    </p:cNvPr>
          <p:cNvPicPr>
            <a:picLocks noChangeAspect="1"/>
          </p:cNvPicPr>
          <p:nvPr/>
        </p:nvPicPr>
        <p:blipFill>
          <a:blip r:embed="rId1"/>
          <a:stretch>
            <a:fillRect/>
          </a:stretch>
        </p:blipFill>
        <p:spPr>
          <a:xfrm>
            <a:off x="0" y="0"/>
            <a:ext cx="12191695" cy="3200400"/>
          </a:xfrm>
          <a:prstGeom prst="rect">
            <a:avLst/>
          </a:prstGeom>
        </p:spPr>
      </p:pic>
      <p:sp>
        <p:nvSpPr>
          <p:cNvPr id="3" name="Shape 0"/>
          <p:cNvSpPr/>
          <p:nvPr/>
        </p:nvSpPr>
        <p:spPr>
          <a:xfrm>
            <a:off x="0" y="0"/>
            <a:ext cx="12191695" cy="3200400"/>
          </a:xfrm>
          <a:prstGeom prst="rect">
            <a:avLst/>
          </a:prstGeom>
          <a:solidFill>
            <a:srgbClr val="12241A">
              <a:alpha val="56000"/>
            </a:srgbClr>
          </a:solidFill>
          <a:ln/>
        </p:spPr>
      </p:sp>
      <p:sp>
        <p:nvSpPr>
          <p:cNvPr id="4" name="Shape 1"/>
          <p:cNvSpPr/>
          <p:nvPr/>
        </p:nvSpPr>
        <p:spPr>
          <a:xfrm>
            <a:off x="0" y="1417320"/>
            <a:ext cx="12191695" cy="1783080"/>
          </a:xfrm>
          <a:prstGeom prst="rect">
            <a:avLst/>
          </a:prstGeom>
          <a:solidFill>
            <a:srgbClr val="12241A">
              <a:alpha val="68000"/>
            </a:srgbClr>
          </a:solidFill>
          <a:ln/>
        </p:spPr>
      </p:sp>
      <p:sp>
        <p:nvSpPr>
          <p:cNvPr id="5" name="Text 2"/>
          <p:cNvSpPr txBox="1"/>
          <p:nvPr/>
        </p:nvSpPr>
        <p:spPr>
          <a:xfrm>
            <a:off x="658368" y="156362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MAINTENANCE</a:t>
            </a:r>
            <a:endParaRPr lang="en-US" sz="1350" dirty="0" noProof="1"/>
          </a:p>
        </p:txBody>
      </p:sp>
      <p:sp>
        <p:nvSpPr>
          <p:cNvPr id="6" name="Text 3"/>
          <p:cNvSpPr txBox="1"/>
          <p:nvPr/>
        </p:nvSpPr>
        <p:spPr>
          <a:xfrm>
            <a:off x="630936" y="187452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Keeping the common ground beautiful</a:t>
            </a:r>
            <a:endParaRPr lang="en-US" sz="3400" dirty="0" noProof="1"/>
          </a:p>
        </p:txBody>
      </p:sp>
      <p:sp>
        <p:nvSpPr>
          <p:cNvPr id="7" name="Text 4"/>
          <p:cNvSpPr txBox="1"/>
          <p:nvPr/>
        </p:nvSpPr>
        <p:spPr>
          <a:xfrm>
            <a:off x="658368" y="260604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Nine resident volunteers and a Board liaison — retired executives, a physician, a landscape designer, a contracts manager.</a:t>
            </a:r>
            <a:endParaRPr lang="en-US" sz="1550" dirty="0" noProof="1"/>
          </a:p>
        </p:txBody>
      </p:sp>
      <p:sp>
        <p:nvSpPr>
          <p:cNvPr id="8" name="Text 5"/>
          <p:cNvSpPr txBox="1"/>
          <p:nvPr/>
        </p:nvSpPr>
        <p:spPr>
          <a:xfrm>
            <a:off x="658368" y="3493008"/>
            <a:ext cx="10881360" cy="384048"/>
          </a:xfrm>
          <a:prstGeom prst="rect">
            <a:avLst/>
          </a:prstGeom>
          <a:noFill/>
          <a:ln/>
        </p:spPr>
        <p:txBody>
          <a:bodyPr wrap="square" lIns="0" tIns="0" rIns="0" bIns="0" rtlCol="0" anchor="ctr"/>
          <a:lstStyle/>
          <a:p>
            <a:pPr indent="0" marL="0">
              <a:buNone/>
            </a:pPr>
            <a:r>
              <a:rPr lang="en-US" sz="1900" b="1" dirty="0" noProof="1">
                <a:solidFill>
                  <a:srgbClr val="24402A"/>
                </a:solidFill>
                <a:latin typeface="Cambria" pitchFamily="34" charset="0"/>
                <a:ea typeface="Cambria" pitchFamily="34" charset="-122"/>
                <a:cs typeface="Cambria" pitchFamily="34" charset="-120"/>
              </a:rPr>
              <a:t>What they look after</a:t>
            </a:r>
            <a:endParaRPr lang="en-US" sz="1900" dirty="0" noProof="1"/>
          </a:p>
        </p:txBody>
      </p:sp>
      <p:sp>
        <p:nvSpPr>
          <p:cNvPr id="9" name="Text 6"/>
          <p:cNvSpPr txBox="1"/>
          <p:nvPr/>
        </p:nvSpPr>
        <p:spPr>
          <a:xfrm>
            <a:off x="658368" y="4023120"/>
            <a:ext cx="5349240" cy="245059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Landscaping and irrigation across all common areas</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Streets, sidewalks and storm water systems</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Electrical and water utilities, and mailbox installation</a:t>
            </a:r>
            <a:endParaRPr lang="en-US" sz="1500" dirty="0" noProof="1"/>
          </a:p>
        </p:txBody>
      </p:sp>
      <p:sp>
        <p:nvSpPr>
          <p:cNvPr id="10" name="Text 7"/>
          <p:cNvSpPr txBox="1"/>
          <p:nvPr/>
        </p:nvSpPr>
        <p:spPr>
          <a:xfrm>
            <a:off x="6181344" y="4023120"/>
            <a:ext cx="5349240" cy="245059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Volunteers walk pocket parks and check ponds after heavy rain</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Notices go up before each quarterly street sweeping</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Contractors do the physical work — no shovel required</a:t>
            </a:r>
            <a:endParaRPr lang="en-US" sz="1500" dirty="0" noProof="1"/>
          </a:p>
        </p:txBody>
      </p:sp>
      <p:sp>
        <p:nvSpPr>
          <p:cNvPr id="11" name="Shape 8"/>
          <p:cNvSpPr/>
          <p:nvPr/>
        </p:nvSpPr>
        <p:spPr>
          <a:xfrm>
            <a:off x="658368" y="6035040"/>
            <a:ext cx="10872216" cy="566928"/>
          </a:xfrm>
          <a:prstGeom prst="roundRect">
            <a:avLst>
              <a:gd name="adj" fmla="val 12903"/>
            </a:avLst>
          </a:prstGeom>
          <a:solidFill>
            <a:srgbClr val="EFE7D2"/>
          </a:solidFill>
          <a:ln/>
        </p:spPr>
      </p:sp>
      <p:sp>
        <p:nvSpPr>
          <p:cNvPr id="12" name="Text 9"/>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 xml:space="preserve">See something broken? Use "Notify Maintenance of a Problem" on the ishoa.org home page — or email ismaintenancecommittee@gmail.com.</a:t>
            </a:r>
            <a:endParaRPr lang="en-US" sz="1300" dirty="0" noProof="1"/>
          </a:p>
        </p:txBody>
      </p:sp>
    </p:spTree>
  </p:cSld>
  <p:clrMapOvr>
    <a:masterClrMapping/>
  </p:clrMapOvr>
  <p:transition spd="slow" advTm="14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BF6"/>
        </a:solidFill>
      </p:bgPr>
    </p:bg>
    <p:spTree>
      <p:nvGrpSpPr>
        <p:cNvPr id="1" name=""/>
        <p:cNvGrpSpPr/>
        <p:nvPr/>
      </p:nvGrpSpPr>
      <p:grpSpPr>
        <a:xfrm>
          <a:off x="0" y="0"/>
          <a:ext cx="0" cy="0"/>
          <a:chOff x="0" y="0"/>
          <a:chExt cx="0" cy="0"/>
        </a:xfrm>
      </p:grpSpPr>
      <p:pic>
        <p:nvPicPr>
          <p:cNvPr id="2" name="Image 0" descr="/tmp/ishoa/final/ban_security.jpg">    </p:cNvPr>
          <p:cNvPicPr>
            <a:picLocks noChangeAspect="1"/>
          </p:cNvPicPr>
          <p:nvPr/>
        </p:nvPicPr>
        <p:blipFill>
          <a:blip r:embed="rId1"/>
          <a:stretch>
            <a:fillRect/>
          </a:stretch>
        </p:blipFill>
        <p:spPr>
          <a:xfrm>
            <a:off x="0" y="0"/>
            <a:ext cx="12191695" cy="2926080"/>
          </a:xfrm>
          <a:prstGeom prst="rect">
            <a:avLst/>
          </a:prstGeom>
        </p:spPr>
      </p:pic>
      <p:sp>
        <p:nvSpPr>
          <p:cNvPr id="3" name="Shape 0"/>
          <p:cNvSpPr/>
          <p:nvPr/>
        </p:nvSpPr>
        <p:spPr>
          <a:xfrm>
            <a:off x="0" y="0"/>
            <a:ext cx="12191695" cy="2926080"/>
          </a:xfrm>
          <a:prstGeom prst="rect">
            <a:avLst/>
          </a:prstGeom>
          <a:solidFill>
            <a:srgbClr val="12241A">
              <a:alpha val="56000"/>
            </a:srgbClr>
          </a:solidFill>
          <a:ln/>
        </p:spPr>
      </p:sp>
      <p:sp>
        <p:nvSpPr>
          <p:cNvPr id="4" name="Shape 1"/>
          <p:cNvSpPr/>
          <p:nvPr/>
        </p:nvSpPr>
        <p:spPr>
          <a:xfrm>
            <a:off x="0" y="1143000"/>
            <a:ext cx="12191695" cy="1783080"/>
          </a:xfrm>
          <a:prstGeom prst="rect">
            <a:avLst/>
          </a:prstGeom>
          <a:solidFill>
            <a:srgbClr val="12241A">
              <a:alpha val="68000"/>
            </a:srgbClr>
          </a:solidFill>
          <a:ln/>
        </p:spPr>
      </p:sp>
      <p:sp>
        <p:nvSpPr>
          <p:cNvPr id="5" name="Text 2"/>
          <p:cNvSpPr txBox="1"/>
          <p:nvPr/>
        </p:nvSpPr>
        <p:spPr>
          <a:xfrm>
            <a:off x="658368" y="128930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SECURITY</a:t>
            </a:r>
            <a:endParaRPr lang="en-US" sz="1350" dirty="0" noProof="1"/>
          </a:p>
        </p:txBody>
      </p:sp>
      <p:sp>
        <p:nvSpPr>
          <p:cNvPr id="6" name="Text 3"/>
          <p:cNvSpPr txBox="1"/>
          <p:nvPr/>
        </p:nvSpPr>
        <p:spPr>
          <a:xfrm>
            <a:off x="630936" y="160020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Gates, cameras and good habits</a:t>
            </a:r>
            <a:endParaRPr lang="en-US" sz="3400" dirty="0" noProof="1"/>
          </a:p>
        </p:txBody>
      </p:sp>
      <p:sp>
        <p:nvSpPr>
          <p:cNvPr id="7" name="Text 4"/>
          <p:cNvSpPr txBox="1"/>
          <p:nvPr/>
        </p:nvSpPr>
        <p:spPr>
          <a:xfrm>
            <a:off x="658368" y="233172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Indian Summer is a gated community — but not a secured one by police standards. Good neighbors are the other half of the system.</a:t>
            </a:r>
            <a:endParaRPr lang="en-US" sz="1550" dirty="0" noProof="1"/>
          </a:p>
        </p:txBody>
      </p:sp>
      <p:sp>
        <p:nvSpPr>
          <p:cNvPr id="8" name="Text 5"/>
          <p:cNvSpPr txBox="1"/>
          <p:nvPr/>
        </p:nvSpPr>
        <p:spPr>
          <a:xfrm>
            <a:off x="658368" y="3218688"/>
            <a:ext cx="5349240" cy="365760"/>
          </a:xfrm>
          <a:prstGeom prst="rect">
            <a:avLst/>
          </a:prstGeom>
          <a:noFill/>
          <a:ln/>
        </p:spPr>
        <p:txBody>
          <a:bodyPr wrap="square" lIns="0" tIns="0" rIns="0" bIns="0" rtlCol="0" anchor="ctr"/>
          <a:lstStyle/>
          <a:p>
            <a:pPr indent="0" marL="0">
              <a:buNone/>
            </a:pPr>
            <a:r>
              <a:rPr lang="en-US" sz="1800" b="1" dirty="0" noProof="1">
                <a:solidFill>
                  <a:srgbClr val="24402A"/>
                </a:solidFill>
                <a:latin typeface="Cambria" pitchFamily="34" charset="0"/>
                <a:ea typeface="Cambria" pitchFamily="34" charset="-122"/>
                <a:cs typeface="Cambria" pitchFamily="34" charset="-120"/>
              </a:rPr>
              <a:t>Getting in and out</a:t>
            </a:r>
            <a:endParaRPr lang="en-US" sz="1800" dirty="0" noProof="1"/>
          </a:p>
        </p:txBody>
      </p:sp>
      <p:sp>
        <p:nvSpPr>
          <p:cNvPr id="9" name="Text 6"/>
          <p:cNvSpPr txBox="1"/>
          <p:nvPr/>
        </p:nvSpPr>
        <p:spPr>
          <a:xfrm>
            <a:off x="6181344" y="3218688"/>
            <a:ext cx="5349240" cy="365760"/>
          </a:xfrm>
          <a:prstGeom prst="rect">
            <a:avLst/>
          </a:prstGeom>
          <a:noFill/>
          <a:ln/>
        </p:spPr>
        <p:txBody>
          <a:bodyPr wrap="square" lIns="0" tIns="0" rIns="0" bIns="0" rtlCol="0" anchor="ctr"/>
          <a:lstStyle/>
          <a:p>
            <a:pPr indent="0" marL="0">
              <a:buNone/>
            </a:pPr>
            <a:r>
              <a:rPr lang="en-US" sz="1800" b="1" dirty="0" noProof="1">
                <a:solidFill>
                  <a:srgbClr val="24402A"/>
                </a:solidFill>
                <a:latin typeface="Cambria" pitchFamily="34" charset="0"/>
                <a:ea typeface="Cambria" pitchFamily="34" charset="-122"/>
                <a:cs typeface="Cambria" pitchFamily="34" charset="-120"/>
              </a:rPr>
              <a:t>Keeping it safe</a:t>
            </a:r>
            <a:endParaRPr lang="en-US" sz="1800" dirty="0" noProof="1"/>
          </a:p>
        </p:txBody>
      </p:sp>
      <p:sp>
        <p:nvSpPr>
          <p:cNvPr id="10" name="Text 7"/>
          <p:cNvSpPr txBox="1"/>
          <p:nvPr/>
        </p:nvSpPr>
        <p:spPr>
          <a:xfrm>
            <a:off x="658368" y="3584448"/>
            <a:ext cx="5349240" cy="2724912"/>
          </a:xfrm>
          <a:prstGeom prst="rect">
            <a:avLst/>
          </a:prstGeom>
          <a:noFill/>
          <a:ln/>
        </p:spPr>
        <p:txBody>
          <a:bodyPr wrap="square" lIns="0" tIns="0" rIns="0" bIns="0" rtlCol="0" anchor="t"/>
          <a:lstStyle/>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RFID tags are $20 from VIS and open all three gates</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Gate keycards for family or hired help are $12</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The Cellgate app opens any gate from your phone</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 xml:space="preserve">Visitors use the gate touchscreen to call your registered phone — press 1 to talk, then * to open</a:t>
            </a:r>
            <a:endParaRPr lang="en-US" sz="1450" dirty="0" noProof="1"/>
          </a:p>
        </p:txBody>
      </p:sp>
      <p:sp>
        <p:nvSpPr>
          <p:cNvPr id="11" name="Text 8"/>
          <p:cNvSpPr txBox="1"/>
          <p:nvPr/>
        </p:nvSpPr>
        <p:spPr>
          <a:xfrm>
            <a:off x="6181344" y="3584448"/>
            <a:ext cx="5349240" cy="2724912"/>
          </a:xfrm>
          <a:prstGeom prst="rect">
            <a:avLst/>
          </a:prstGeom>
          <a:noFill/>
          <a:ln/>
        </p:spPr>
        <p:txBody>
          <a:bodyPr wrap="square" lIns="0" tIns="0" rIns="0" bIns="0" rtlCol="0" anchor="t"/>
          <a:lstStyle/>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25 mph limit, speed humps, radar signs and speed cameras</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Close garage doors; lock cars left in the driveway</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Leave exterior lights on at night and lock your doors</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Call the guardhouse to report a solicitor, suspicious activity, a theft, or a scheduled delivery</a:t>
            </a:r>
            <a:endParaRPr lang="en-US" sz="1450" dirty="0" noProof="1"/>
          </a:p>
        </p:txBody>
      </p:sp>
      <p:sp>
        <p:nvSpPr>
          <p:cNvPr id="12" name="Shape 9"/>
          <p:cNvSpPr/>
          <p:nvPr/>
        </p:nvSpPr>
        <p:spPr>
          <a:xfrm>
            <a:off x="658368" y="6035040"/>
            <a:ext cx="10872216" cy="566928"/>
          </a:xfrm>
          <a:prstGeom prst="roundRect">
            <a:avLst>
              <a:gd name="adj" fmla="val 12903"/>
            </a:avLst>
          </a:prstGeom>
          <a:solidFill>
            <a:srgbClr val="EFE7D2"/>
          </a:solidFill>
          <a:ln/>
        </p:spPr>
      </p:sp>
      <p:sp>
        <p:nvSpPr>
          <p:cNvPr id="13" name="Text 10"/>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Guardhouse (360) 438-9256, Monday–Friday 6:30 a.m.–4:30 p.m. · Nightly roving patrol by Pacific Coast Security · Sheriff (360) 786-5500</a:t>
            </a:r>
            <a:endParaRPr lang="en-US" sz="1300" dirty="0" noProof="1"/>
          </a:p>
        </p:txBody>
      </p:sp>
    </p:spTree>
  </p:cSld>
  <p:clrMapOvr>
    <a:masterClrMapping/>
  </p:clrMapOvr>
  <p:transition spd="slow"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BF6"/>
        </a:solidFill>
      </p:bgPr>
    </p:bg>
    <p:spTree>
      <p:nvGrpSpPr>
        <p:cNvPr id="1" name=""/>
        <p:cNvGrpSpPr/>
        <p:nvPr/>
      </p:nvGrpSpPr>
      <p:grpSpPr>
        <a:xfrm>
          <a:off x="0" y="0"/>
          <a:ext cx="0" cy="0"/>
          <a:chOff x="0" y="0"/>
          <a:chExt cx="0" cy="0"/>
        </a:xfrm>
      </p:grpSpPr>
      <p:pic>
        <p:nvPicPr>
          <p:cNvPr id="2" name="Image 0" descr="/tmp/ishoa/final/side_pets.jpg">    </p:cNvPr>
          <p:cNvPicPr>
            <a:picLocks noChangeAspect="1"/>
          </p:cNvPicPr>
          <p:nvPr/>
        </p:nvPicPr>
        <p:blipFill>
          <a:blip r:embed="rId1"/>
          <a:stretch>
            <a:fillRect/>
          </a:stretch>
        </p:blipFill>
        <p:spPr>
          <a:xfrm>
            <a:off x="7208215" y="566928"/>
            <a:ext cx="448056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592805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COMMITTEE · PETS</a:t>
            </a:r>
            <a:endParaRPr lang="en-US" sz="1350" dirty="0" noProof="1"/>
          </a:p>
        </p:txBody>
      </p:sp>
      <p:sp>
        <p:nvSpPr>
          <p:cNvPr id="4" name="Text 1"/>
          <p:cNvSpPr txBox="1"/>
          <p:nvPr/>
        </p:nvSpPr>
        <p:spPr>
          <a:xfrm>
            <a:off x="630936" y="914400"/>
            <a:ext cx="6037783" cy="54864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A pet-friendly neighborhood</a:t>
            </a:r>
            <a:endParaRPr lang="en-US" sz="3100" dirty="0" noProof="1"/>
          </a:p>
        </p:txBody>
      </p:sp>
      <p:sp>
        <p:nvSpPr>
          <p:cNvPr id="5" name="Text 2"/>
          <p:cNvSpPr txBox="1"/>
          <p:nvPr/>
        </p:nvSpPr>
        <p:spPr>
          <a:xfrm>
            <a:off x="658368" y="1554480"/>
            <a:ext cx="5928055" cy="86868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The Pet Committee promotes good pet citizenship, organizes gatherings, and helps neighbors sort out pet concerns.</a:t>
            </a:r>
            <a:endParaRPr lang="en-US" sz="1500" dirty="0" noProof="1"/>
          </a:p>
        </p:txBody>
      </p:sp>
      <p:sp>
        <p:nvSpPr>
          <p:cNvPr id="6" name="Text 3"/>
          <p:cNvSpPr txBox="1"/>
          <p:nvPr/>
        </p:nvSpPr>
        <p:spPr>
          <a:xfrm>
            <a:off x="658368" y="2569464"/>
            <a:ext cx="5928055" cy="2843784"/>
          </a:xfrm>
          <a:prstGeom prst="rect">
            <a:avLst/>
          </a:prstGeom>
          <a:noFill/>
          <a:ln/>
        </p:spPr>
        <p:txBody>
          <a:bodyPr wrap="square" lIns="0" tIns="0" rIns="0" bIns="0" rtlCol="0" anchor="t"/>
          <a:lstStyle/>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Puppy Parties and other get-togethers at the gated Chambers Park site, just inside the Rainier Road entrance on Prestwick Ln</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Keeps a separate email list so dog owners hear about events</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Monitors and maintains the pet-waste bag dispensers throughout the community</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Meets the 1st Monday of each month at 1:30 p.m. in the Clubhouse Board Room. All residents welcome.</a:t>
            </a:r>
            <a:endParaRPr lang="en-US" sz="1350" dirty="0" noProof="1"/>
          </a:p>
        </p:txBody>
      </p:sp>
      <p:sp>
        <p:nvSpPr>
          <p:cNvPr id="7" name="Shape 4"/>
          <p:cNvSpPr/>
          <p:nvPr/>
        </p:nvSpPr>
        <p:spPr>
          <a:xfrm>
            <a:off x="530352" y="5504688"/>
            <a:ext cx="6184087" cy="786384"/>
          </a:xfrm>
          <a:prstGeom prst="roundRect">
            <a:avLst>
              <a:gd name="adj" fmla="val 10465"/>
            </a:avLst>
          </a:prstGeom>
          <a:solidFill>
            <a:srgbClr val="EFE7D2"/>
          </a:solidFill>
          <a:ln/>
        </p:spPr>
      </p:sp>
      <p:sp>
        <p:nvSpPr>
          <p:cNvPr id="8" name="Text 5"/>
          <p:cNvSpPr txBox="1"/>
          <p:nvPr/>
        </p:nvSpPr>
        <p:spPr>
          <a:xfrm>
            <a:off x="676656" y="5559552"/>
            <a:ext cx="592805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Leash your pet at all times · carry your own bags · dispose of waste in your own garbage · no pets on the golf course or in the Nature Preserve.</a:t>
            </a:r>
            <a:endParaRPr lang="en-US" sz="1250" dirty="0" noProof="1"/>
          </a:p>
        </p:txBody>
      </p:sp>
    </p:spTree>
  </p:cSld>
  <p:clrMapOvr>
    <a:masterClrMapping/>
  </p:clrMapOvr>
  <p:transition spd="slow"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BF6"/>
        </a:solidFill>
      </p:bgPr>
    </p:bg>
    <p:spTree>
      <p:nvGrpSpPr>
        <p:cNvPr id="1" name=""/>
        <p:cNvGrpSpPr/>
        <p:nvPr/>
      </p:nvGrpSpPr>
      <p:grpSpPr>
        <a:xfrm>
          <a:off x="0" y="0"/>
          <a:ext cx="0" cy="0"/>
          <a:chOff x="0" y="0"/>
          <a:chExt cx="0" cy="0"/>
        </a:xfrm>
      </p:grpSpPr>
      <p:pic>
        <p:nvPicPr>
          <p:cNvPr id="2" name="Image 0" descr="/tmp/ishoa/final/ban_events.jpg">    </p:cNvPr>
          <p:cNvPicPr>
            <a:picLocks noChangeAspect="1"/>
          </p:cNvPicPr>
          <p:nvPr/>
        </p:nvPicPr>
        <p:blipFill>
          <a:blip r:embed="rId1"/>
          <a:stretch>
            <a:fillRect/>
          </a:stretch>
        </p:blipFill>
        <p:spPr>
          <a:xfrm>
            <a:off x="0" y="0"/>
            <a:ext cx="12191695" cy="2468880"/>
          </a:xfrm>
          <a:prstGeom prst="rect">
            <a:avLst/>
          </a:prstGeom>
        </p:spPr>
      </p:pic>
      <p:sp>
        <p:nvSpPr>
          <p:cNvPr id="3" name="Shape 0"/>
          <p:cNvSpPr/>
          <p:nvPr/>
        </p:nvSpPr>
        <p:spPr>
          <a:xfrm>
            <a:off x="0" y="0"/>
            <a:ext cx="12191695" cy="2468880"/>
          </a:xfrm>
          <a:prstGeom prst="rect">
            <a:avLst/>
          </a:prstGeom>
          <a:solidFill>
            <a:srgbClr val="12241A">
              <a:alpha val="56000"/>
            </a:srgbClr>
          </a:solidFill>
          <a:ln/>
        </p:spPr>
      </p:sp>
      <p:sp>
        <p:nvSpPr>
          <p:cNvPr id="4" name="Shape 1"/>
          <p:cNvSpPr/>
          <p:nvPr/>
        </p:nvSpPr>
        <p:spPr>
          <a:xfrm>
            <a:off x="0" y="685800"/>
            <a:ext cx="12191695" cy="1783080"/>
          </a:xfrm>
          <a:prstGeom prst="rect">
            <a:avLst/>
          </a:prstGeom>
          <a:solidFill>
            <a:srgbClr val="12241A">
              <a:alpha val="68000"/>
            </a:srgbClr>
          </a:solidFill>
          <a:ln/>
        </p:spPr>
      </p:sp>
      <p:sp>
        <p:nvSpPr>
          <p:cNvPr id="5" name="Text 2"/>
          <p:cNvSpPr txBox="1"/>
          <p:nvPr/>
        </p:nvSpPr>
        <p:spPr>
          <a:xfrm>
            <a:off x="658368" y="83210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COMMUNITY EVENTS</a:t>
            </a:r>
            <a:endParaRPr lang="en-US" sz="1350" dirty="0" noProof="1"/>
          </a:p>
        </p:txBody>
      </p:sp>
      <p:sp>
        <p:nvSpPr>
          <p:cNvPr id="6" name="Text 3"/>
          <p:cNvSpPr txBox="1"/>
          <p:nvPr/>
        </p:nvSpPr>
        <p:spPr>
          <a:xfrm>
            <a:off x="630936" y="114300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Opportunities to meet your neighbors</a:t>
            </a:r>
            <a:endParaRPr lang="en-US" sz="3400" dirty="0" noProof="1"/>
          </a:p>
        </p:txBody>
      </p:sp>
      <p:sp>
        <p:nvSpPr>
          <p:cNvPr id="7" name="Text 4"/>
          <p:cNvSpPr txBox="1"/>
          <p:nvPr/>
        </p:nvSpPr>
        <p:spPr>
          <a:xfrm>
            <a:off x="658368" y="187452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Volunteers plan and staff every one of these — and you can help with just the ones that fit your schedule.</a:t>
            </a:r>
            <a:endParaRPr lang="en-US" sz="1550" dirty="0" noProof="1"/>
          </a:p>
        </p:txBody>
      </p:sp>
      <p:sp>
        <p:nvSpPr>
          <p:cNvPr id="8" name="Shape 5"/>
          <p:cNvSpPr/>
          <p:nvPr/>
        </p:nvSpPr>
        <p:spPr>
          <a:xfrm>
            <a:off x="658368" y="2834640"/>
            <a:ext cx="3493008" cy="1325880"/>
          </a:xfrm>
          <a:prstGeom prst="roundRect">
            <a:avLst>
              <a:gd name="adj" fmla="val 5517"/>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9" name="Text 6"/>
          <p:cNvSpPr txBox="1"/>
          <p:nvPr/>
        </p:nvSpPr>
        <p:spPr>
          <a:xfrm>
            <a:off x="877824" y="3017520"/>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24402A"/>
                </a:solidFill>
                <a:latin typeface="Cambria" pitchFamily="34" charset="0"/>
                <a:ea typeface="Cambria" pitchFamily="34" charset="-122"/>
                <a:cs typeface="Cambria" pitchFamily="34" charset="-120"/>
              </a:rPr>
              <a:t>Summer Picnic</a:t>
            </a:r>
            <a:endParaRPr lang="en-US" sz="1600" dirty="0" noProof="1"/>
          </a:p>
        </p:txBody>
      </p:sp>
      <p:sp>
        <p:nvSpPr>
          <p:cNvPr id="10" name="Text 7"/>
          <p:cNvSpPr txBox="1"/>
          <p:nvPr/>
        </p:nvSpPr>
        <p:spPr>
          <a:xfrm>
            <a:off x="877824" y="3602736"/>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The whole community, one afternoon</a:t>
            </a:r>
            <a:endParaRPr lang="en-US" sz="1250" dirty="0" noProof="1"/>
          </a:p>
        </p:txBody>
      </p:sp>
      <p:sp>
        <p:nvSpPr>
          <p:cNvPr id="11" name="Shape 8"/>
          <p:cNvSpPr/>
          <p:nvPr/>
        </p:nvSpPr>
        <p:spPr>
          <a:xfrm>
            <a:off x="4425696" y="2834640"/>
            <a:ext cx="3493008" cy="1325880"/>
          </a:xfrm>
          <a:prstGeom prst="roundRect">
            <a:avLst>
              <a:gd name="adj" fmla="val 5517"/>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sp>
      <p:sp>
        <p:nvSpPr>
          <p:cNvPr id="12" name="Text 9"/>
          <p:cNvSpPr txBox="1"/>
          <p:nvPr/>
        </p:nvSpPr>
        <p:spPr>
          <a:xfrm>
            <a:off x="4645152" y="3017520"/>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55663A"/>
                </a:solidFill>
                <a:latin typeface="Cambria" pitchFamily="34" charset="0"/>
                <a:ea typeface="Cambria" pitchFamily="34" charset="-122"/>
                <a:cs typeface="Cambria" pitchFamily="34" charset="-120"/>
              </a:rPr>
              <a:t>Community Garage Sale</a:t>
            </a:r>
            <a:endParaRPr lang="en-US" sz="1600" dirty="0" noProof="1"/>
          </a:p>
        </p:txBody>
      </p:sp>
      <p:sp>
        <p:nvSpPr>
          <p:cNvPr id="13" name="Text 10"/>
          <p:cNvSpPr txBox="1"/>
          <p:nvPr/>
        </p:nvSpPr>
        <p:spPr>
          <a:xfrm>
            <a:off x="4645152" y="3602736"/>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Neighborhood-wide, every August</a:t>
            </a:r>
            <a:endParaRPr lang="en-US" sz="1250" dirty="0" noProof="1"/>
          </a:p>
        </p:txBody>
      </p:sp>
      <p:sp>
        <p:nvSpPr>
          <p:cNvPr id="14" name="Shape 11"/>
          <p:cNvSpPr/>
          <p:nvPr/>
        </p:nvSpPr>
        <p:spPr>
          <a:xfrm>
            <a:off x="8193024" y="2834640"/>
            <a:ext cx="3493008" cy="1325880"/>
          </a:xfrm>
          <a:prstGeom prst="roundRect">
            <a:avLst>
              <a:gd name="adj" fmla="val 5517"/>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sp>
      <p:sp>
        <p:nvSpPr>
          <p:cNvPr id="15" name="Text 12"/>
          <p:cNvSpPr txBox="1"/>
          <p:nvPr/>
        </p:nvSpPr>
        <p:spPr>
          <a:xfrm>
            <a:off x="8412480" y="3017520"/>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8A6A2F"/>
                </a:solidFill>
                <a:latin typeface="Cambria" pitchFamily="34" charset="0"/>
                <a:ea typeface="Cambria" pitchFamily="34" charset="-122"/>
                <a:cs typeface="Cambria" pitchFamily="34" charset="-120"/>
              </a:rPr>
              <a:t>Annual Meeting</a:t>
            </a:r>
            <a:endParaRPr lang="en-US" sz="1600" dirty="0" noProof="1"/>
          </a:p>
        </p:txBody>
      </p:sp>
      <p:sp>
        <p:nvSpPr>
          <p:cNvPr id="16" name="Text 13"/>
          <p:cNvSpPr txBox="1"/>
          <p:nvPr/>
        </p:nvSpPr>
        <p:spPr>
          <a:xfrm>
            <a:off x="8412480" y="3602736"/>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 xml:space="preserve">November — elect your Board</a:t>
            </a:r>
            <a:endParaRPr lang="en-US" sz="1250" dirty="0" noProof="1"/>
          </a:p>
        </p:txBody>
      </p:sp>
      <p:sp>
        <p:nvSpPr>
          <p:cNvPr id="17" name="Shape 14"/>
          <p:cNvSpPr/>
          <p:nvPr/>
        </p:nvSpPr>
        <p:spPr>
          <a:xfrm>
            <a:off x="658368" y="4407408"/>
            <a:ext cx="3493008" cy="1325880"/>
          </a:xfrm>
          <a:prstGeom prst="roundRect">
            <a:avLst>
              <a:gd name="adj" fmla="val 5517"/>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8" name="Text 15"/>
          <p:cNvSpPr txBox="1"/>
          <p:nvPr/>
        </p:nvSpPr>
        <p:spPr>
          <a:xfrm>
            <a:off x="877824" y="4590288"/>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24402A"/>
                </a:solidFill>
                <a:latin typeface="Cambria" pitchFamily="34" charset="0"/>
                <a:ea typeface="Cambria" pitchFamily="34" charset="-122"/>
                <a:cs typeface="Cambria" pitchFamily="34" charset="-120"/>
              </a:rPr>
              <a:t>Golf Cart Parade &amp; Food Drive</a:t>
            </a:r>
            <a:endParaRPr lang="en-US" sz="1600" dirty="0" noProof="1"/>
          </a:p>
        </p:txBody>
      </p:sp>
      <p:sp>
        <p:nvSpPr>
          <p:cNvPr id="19" name="Text 16"/>
          <p:cNvSpPr txBox="1"/>
          <p:nvPr/>
        </p:nvSpPr>
        <p:spPr>
          <a:xfrm>
            <a:off x="877824" y="5175504"/>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Decorate a cart, fill a food bank</a:t>
            </a:r>
            <a:endParaRPr lang="en-US" sz="1250" dirty="0" noProof="1"/>
          </a:p>
        </p:txBody>
      </p:sp>
      <p:sp>
        <p:nvSpPr>
          <p:cNvPr id="20" name="Shape 17"/>
          <p:cNvSpPr/>
          <p:nvPr/>
        </p:nvSpPr>
        <p:spPr>
          <a:xfrm>
            <a:off x="4425696" y="4407408"/>
            <a:ext cx="3493008" cy="1325880"/>
          </a:xfrm>
          <a:prstGeom prst="roundRect">
            <a:avLst>
              <a:gd name="adj" fmla="val 5517"/>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sp>
      <p:sp>
        <p:nvSpPr>
          <p:cNvPr id="21" name="Text 18"/>
          <p:cNvSpPr txBox="1"/>
          <p:nvPr/>
        </p:nvSpPr>
        <p:spPr>
          <a:xfrm>
            <a:off x="4645152" y="4590288"/>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55663A"/>
                </a:solidFill>
                <a:latin typeface="Cambria" pitchFamily="34" charset="0"/>
                <a:ea typeface="Cambria" pitchFamily="34" charset="-122"/>
                <a:cs typeface="Cambria" pitchFamily="34" charset="-120"/>
              </a:rPr>
              <a:t>Holiday Party</a:t>
            </a:r>
            <a:endParaRPr lang="en-US" sz="1600" dirty="0" noProof="1"/>
          </a:p>
        </p:txBody>
      </p:sp>
      <p:sp>
        <p:nvSpPr>
          <p:cNvPr id="22" name="Text 19"/>
          <p:cNvSpPr txBox="1"/>
          <p:nvPr/>
        </p:nvSpPr>
        <p:spPr>
          <a:xfrm>
            <a:off x="4645152" y="5175504"/>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Early December at the Clubhouse</a:t>
            </a:r>
            <a:endParaRPr lang="en-US" sz="1250" dirty="0" noProof="1"/>
          </a:p>
        </p:txBody>
      </p:sp>
      <p:sp>
        <p:nvSpPr>
          <p:cNvPr id="23" name="Shape 20"/>
          <p:cNvSpPr/>
          <p:nvPr/>
        </p:nvSpPr>
        <p:spPr>
          <a:xfrm>
            <a:off x="8193024" y="4407408"/>
            <a:ext cx="3493008" cy="1325880"/>
          </a:xfrm>
          <a:prstGeom prst="roundRect">
            <a:avLst>
              <a:gd name="adj" fmla="val 5517"/>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sp>
      <p:sp>
        <p:nvSpPr>
          <p:cNvPr id="24" name="Text 21"/>
          <p:cNvSpPr txBox="1"/>
          <p:nvPr/>
        </p:nvSpPr>
        <p:spPr>
          <a:xfrm>
            <a:off x="8412480" y="4590288"/>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8A6A2F"/>
                </a:solidFill>
                <a:latin typeface="Cambria" pitchFamily="34" charset="0"/>
                <a:ea typeface="Cambria" pitchFamily="34" charset="-122"/>
                <a:cs typeface="Cambria" pitchFamily="34" charset="-120"/>
              </a:rPr>
              <a:t>Wine Club &amp; Winemakers Dinners</a:t>
            </a:r>
            <a:endParaRPr lang="en-US" sz="1600" dirty="0" noProof="1"/>
          </a:p>
        </p:txBody>
      </p:sp>
      <p:sp>
        <p:nvSpPr>
          <p:cNvPr id="25" name="Text 22"/>
          <p:cNvSpPr txBox="1"/>
          <p:nvPr/>
        </p:nvSpPr>
        <p:spPr>
          <a:xfrm>
            <a:off x="8412480" y="5175504"/>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Hosted at the Clubhouse through the year</a:t>
            </a:r>
            <a:endParaRPr lang="en-US" sz="1250" dirty="0" noProof="1"/>
          </a:p>
        </p:txBody>
      </p:sp>
      <p:sp>
        <p:nvSpPr>
          <p:cNvPr id="26" name="Shape 23"/>
          <p:cNvSpPr/>
          <p:nvPr/>
        </p:nvSpPr>
        <p:spPr>
          <a:xfrm>
            <a:off x="658368" y="6053328"/>
            <a:ext cx="10872216" cy="566928"/>
          </a:xfrm>
          <a:prstGeom prst="roundRect">
            <a:avLst>
              <a:gd name="adj" fmla="val 12903"/>
            </a:avLst>
          </a:prstGeom>
          <a:solidFill>
            <a:srgbClr val="EFE7D2"/>
          </a:solidFill>
          <a:ln/>
        </p:spPr>
      </p:sp>
      <p:sp>
        <p:nvSpPr>
          <p:cNvPr id="27" name="Text 24"/>
          <p:cNvSpPr txBox="1"/>
          <p:nvPr/>
        </p:nvSpPr>
        <p:spPr>
          <a:xfrm>
            <a:off x="868680" y="6053328"/>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 xml:space="preserve">The full calendar — committee meetings, board meetings and every event — lives on the Events page at ishoa.org.</a:t>
            </a:r>
            <a:endParaRPr lang="en-US" sz="1300" dirty="0" noProof="1"/>
          </a:p>
        </p:txBody>
      </p:sp>
    </p:spTree>
  </p:cSld>
  <p:clrMapOvr>
    <a:masterClrMapping/>
  </p:clrMapOvr>
  <p:transition spd="slow" advTm="14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BF6"/>
        </a:solidFill>
      </p:bgPr>
    </p:bg>
    <p:spTree>
      <p:nvGrpSpPr>
        <p:cNvPr id="1" name=""/>
        <p:cNvGrpSpPr/>
        <p:nvPr/>
      </p:nvGrpSpPr>
      <p:grpSpPr>
        <a:xfrm>
          <a:off x="0" y="0"/>
          <a:ext cx="0" cy="0"/>
          <a:chOff x="0" y="0"/>
          <a:chExt cx="0" cy="0"/>
        </a:xfrm>
      </p:grpSpPr>
      <p:pic>
        <p:nvPicPr>
          <p:cNvPr id="2" name="Image 0" descr="/tmp/ishoa/final/ban_comms.jpg">    </p:cNvPr>
          <p:cNvPicPr>
            <a:picLocks noChangeAspect="1"/>
          </p:cNvPicPr>
          <p:nvPr/>
        </p:nvPicPr>
        <p:blipFill>
          <a:blip r:embed="rId1"/>
          <a:stretch>
            <a:fillRect/>
          </a:stretch>
        </p:blipFill>
        <p:spPr>
          <a:xfrm>
            <a:off x="0" y="0"/>
            <a:ext cx="12191695" cy="2468880"/>
          </a:xfrm>
          <a:prstGeom prst="rect">
            <a:avLst/>
          </a:prstGeom>
        </p:spPr>
      </p:pic>
      <p:sp>
        <p:nvSpPr>
          <p:cNvPr id="3" name="Shape 0"/>
          <p:cNvSpPr/>
          <p:nvPr/>
        </p:nvSpPr>
        <p:spPr>
          <a:xfrm>
            <a:off x="0" y="0"/>
            <a:ext cx="12191695" cy="2468880"/>
          </a:xfrm>
          <a:prstGeom prst="rect">
            <a:avLst/>
          </a:prstGeom>
          <a:solidFill>
            <a:srgbClr val="12241A">
              <a:alpha val="58000"/>
            </a:srgbClr>
          </a:solidFill>
          <a:ln/>
        </p:spPr>
      </p:sp>
      <p:sp>
        <p:nvSpPr>
          <p:cNvPr id="4" name="Shape 1"/>
          <p:cNvSpPr/>
          <p:nvPr/>
        </p:nvSpPr>
        <p:spPr>
          <a:xfrm>
            <a:off x="0" y="685800"/>
            <a:ext cx="12191695" cy="1783080"/>
          </a:xfrm>
          <a:prstGeom prst="rect">
            <a:avLst/>
          </a:prstGeom>
          <a:solidFill>
            <a:srgbClr val="12241A">
              <a:alpha val="68000"/>
            </a:srgbClr>
          </a:solidFill>
          <a:ln/>
        </p:spPr>
      </p:sp>
      <p:sp>
        <p:nvSpPr>
          <p:cNvPr id="5" name="Text 2"/>
          <p:cNvSpPr txBox="1"/>
          <p:nvPr/>
        </p:nvSpPr>
        <p:spPr>
          <a:xfrm>
            <a:off x="658368" y="83210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COMMUNICATIONS</a:t>
            </a:r>
            <a:endParaRPr lang="en-US" sz="1350" dirty="0" noProof="1"/>
          </a:p>
        </p:txBody>
      </p:sp>
      <p:sp>
        <p:nvSpPr>
          <p:cNvPr id="6" name="Text 3"/>
          <p:cNvSpPr txBox="1"/>
          <p:nvPr/>
        </p:nvSpPr>
        <p:spPr>
          <a:xfrm>
            <a:off x="630936" y="114300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Three ways we reach you</a:t>
            </a:r>
            <a:endParaRPr lang="en-US" sz="3400" dirty="0" noProof="1"/>
          </a:p>
        </p:txBody>
      </p:sp>
      <p:sp>
        <p:nvSpPr>
          <p:cNvPr id="7" name="Text 4"/>
          <p:cNvSpPr txBox="1"/>
          <p:nvPr/>
        </p:nvSpPr>
        <p:spPr>
          <a:xfrm>
            <a:off x="658368" y="187452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The team that keeps the whole community informed — and the one most open to new ideas and new tools.</a:t>
            </a:r>
            <a:endParaRPr lang="en-US" sz="1550" dirty="0" noProof="1"/>
          </a:p>
        </p:txBody>
      </p:sp>
      <p:sp>
        <p:nvSpPr>
          <p:cNvPr id="8" name="Shape 5"/>
          <p:cNvSpPr/>
          <p:nvPr/>
        </p:nvSpPr>
        <p:spPr>
          <a:xfrm>
            <a:off x="658368" y="2798064"/>
            <a:ext cx="3493008" cy="1965960"/>
          </a:xfrm>
          <a:prstGeom prst="roundRect">
            <a:avLst>
              <a:gd name="adj" fmla="val 3721"/>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9" name="Text 6"/>
          <p:cNvSpPr txBox="1"/>
          <p:nvPr/>
        </p:nvSpPr>
        <p:spPr>
          <a:xfrm>
            <a:off x="877824" y="2980944"/>
            <a:ext cx="3054096" cy="402336"/>
          </a:xfrm>
          <a:prstGeom prst="rect">
            <a:avLst/>
          </a:prstGeom>
          <a:noFill/>
          <a:ln/>
        </p:spPr>
        <p:txBody>
          <a:bodyPr wrap="square" lIns="0" tIns="0" rIns="0" bIns="0" rtlCol="0" anchor="t"/>
          <a:lstStyle/>
          <a:p>
            <a:pPr indent="0" marL="0">
              <a:lnSpc>
                <a:spcPts val="2200"/>
              </a:lnSpc>
              <a:buNone/>
            </a:pPr>
            <a:r>
              <a:rPr lang="en-US" sz="1900" b="1" dirty="0" noProof="1">
                <a:solidFill>
                  <a:srgbClr val="24402A"/>
                </a:solidFill>
                <a:latin typeface="Cambria" pitchFamily="34" charset="0"/>
                <a:ea typeface="Cambria" pitchFamily="34" charset="-122"/>
                <a:cs typeface="Cambria" pitchFamily="34" charset="-120"/>
              </a:rPr>
              <a:t>ishoa.org</a:t>
            </a:r>
            <a:endParaRPr lang="en-US" sz="1900" dirty="0" noProof="1"/>
          </a:p>
        </p:txBody>
      </p:sp>
      <p:sp>
        <p:nvSpPr>
          <p:cNvPr id="10" name="Text 7"/>
          <p:cNvSpPr txBox="1"/>
          <p:nvPr/>
        </p:nvSpPr>
        <p:spPr>
          <a:xfrm>
            <a:off x="877824" y="3566160"/>
            <a:ext cx="3054096" cy="101498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Built and updated weekly by residents: board contacts, committee pages, the events calendar, forms and documents.</a:t>
            </a:r>
            <a:endParaRPr lang="en-US" sz="1300" dirty="0" noProof="1"/>
          </a:p>
        </p:txBody>
      </p:sp>
      <p:sp>
        <p:nvSpPr>
          <p:cNvPr id="11" name="Shape 8"/>
          <p:cNvSpPr/>
          <p:nvPr/>
        </p:nvSpPr>
        <p:spPr>
          <a:xfrm>
            <a:off x="4425696" y="2798064"/>
            <a:ext cx="3493008" cy="1965960"/>
          </a:xfrm>
          <a:prstGeom prst="roundRect">
            <a:avLst>
              <a:gd name="adj" fmla="val 3721"/>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sp>
      <p:sp>
        <p:nvSpPr>
          <p:cNvPr id="12" name="Text 9"/>
          <p:cNvSpPr txBox="1"/>
          <p:nvPr/>
        </p:nvSpPr>
        <p:spPr>
          <a:xfrm>
            <a:off x="4645152" y="2980944"/>
            <a:ext cx="3054096" cy="402336"/>
          </a:xfrm>
          <a:prstGeom prst="rect">
            <a:avLst/>
          </a:prstGeom>
          <a:noFill/>
          <a:ln/>
        </p:spPr>
        <p:txBody>
          <a:bodyPr wrap="square" lIns="0" tIns="0" rIns="0" bIns="0" rtlCol="0" anchor="t"/>
          <a:lstStyle/>
          <a:p>
            <a:pPr indent="0" marL="0">
              <a:lnSpc>
                <a:spcPts val="2200"/>
              </a:lnSpc>
              <a:buNone/>
            </a:pPr>
            <a:r>
              <a:rPr lang="en-US" sz="1900" b="1" dirty="0" noProof="1">
                <a:solidFill>
                  <a:srgbClr val="55663A"/>
                </a:solidFill>
                <a:latin typeface="Cambria" pitchFamily="34" charset="0"/>
                <a:ea typeface="Cambria" pitchFamily="34" charset="-122"/>
                <a:cs typeface="Cambria" pitchFamily="34" charset="-120"/>
              </a:rPr>
              <a:t>Text alerts</a:t>
            </a:r>
            <a:endParaRPr lang="en-US" sz="1900" dirty="0" noProof="1"/>
          </a:p>
        </p:txBody>
      </p:sp>
      <p:sp>
        <p:nvSpPr>
          <p:cNvPr id="13" name="Text 10"/>
          <p:cNvSpPr txBox="1"/>
          <p:nvPr/>
        </p:nvSpPr>
        <p:spPr>
          <a:xfrm>
            <a:off x="4645152" y="3566160"/>
            <a:ext cx="3054096" cy="101498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The SMS program started in 2024. More than 300 homeowners now get time-sensitive news by text message.</a:t>
            </a:r>
            <a:endParaRPr lang="en-US" sz="1300" dirty="0" noProof="1"/>
          </a:p>
        </p:txBody>
      </p:sp>
      <p:sp>
        <p:nvSpPr>
          <p:cNvPr id="14" name="Shape 11"/>
          <p:cNvSpPr/>
          <p:nvPr/>
        </p:nvSpPr>
        <p:spPr>
          <a:xfrm>
            <a:off x="8193024" y="2798064"/>
            <a:ext cx="3493008" cy="1965960"/>
          </a:xfrm>
          <a:prstGeom prst="roundRect">
            <a:avLst>
              <a:gd name="adj" fmla="val 3721"/>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sp>
      <p:sp>
        <p:nvSpPr>
          <p:cNvPr id="15" name="Text 12"/>
          <p:cNvSpPr txBox="1"/>
          <p:nvPr/>
        </p:nvSpPr>
        <p:spPr>
          <a:xfrm>
            <a:off x="8412480" y="2980944"/>
            <a:ext cx="3054096" cy="402336"/>
          </a:xfrm>
          <a:prstGeom prst="rect">
            <a:avLst/>
          </a:prstGeom>
          <a:noFill/>
          <a:ln/>
        </p:spPr>
        <p:txBody>
          <a:bodyPr wrap="square" lIns="0" tIns="0" rIns="0" bIns="0" rtlCol="0" anchor="t"/>
          <a:lstStyle/>
          <a:p>
            <a:pPr indent="0" marL="0">
              <a:lnSpc>
                <a:spcPts val="2200"/>
              </a:lnSpc>
              <a:buNone/>
            </a:pPr>
            <a:r>
              <a:rPr lang="en-US" sz="1900" b="1" dirty="0" noProof="1">
                <a:solidFill>
                  <a:srgbClr val="8A6A2F"/>
                </a:solidFill>
                <a:latin typeface="Cambria" pitchFamily="34" charset="0"/>
                <a:ea typeface="Cambria" pitchFamily="34" charset="-122"/>
                <a:cs typeface="Cambria" pitchFamily="34" charset="-120"/>
              </a:rPr>
              <a:t>Signs at the gates</a:t>
            </a:r>
            <a:endParaRPr lang="en-US" sz="1900" dirty="0" noProof="1"/>
          </a:p>
        </p:txBody>
      </p:sp>
      <p:sp>
        <p:nvSpPr>
          <p:cNvPr id="16" name="Text 13"/>
          <p:cNvSpPr txBox="1"/>
          <p:nvPr/>
        </p:nvSpPr>
        <p:spPr>
          <a:xfrm>
            <a:off x="8412480" y="3566160"/>
            <a:ext cx="3054096" cy="101498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Posted at the gate entrances for meetings, events and anything urgent.</a:t>
            </a:r>
            <a:endParaRPr lang="en-US" sz="1300" dirty="0" noProof="1"/>
          </a:p>
        </p:txBody>
      </p:sp>
      <p:sp>
        <p:nvSpPr>
          <p:cNvPr id="17" name="Text 14"/>
          <p:cNvSpPr txBox="1"/>
          <p:nvPr/>
        </p:nvSpPr>
        <p:spPr>
          <a:xfrm>
            <a:off x="658368" y="5138928"/>
            <a:ext cx="10872216" cy="365760"/>
          </a:xfrm>
          <a:prstGeom prst="rect">
            <a:avLst/>
          </a:prstGeom>
          <a:noFill/>
          <a:ln/>
        </p:spPr>
        <p:txBody>
          <a:bodyPr wrap="square" lIns="0" tIns="0" rIns="0" bIns="0" rtlCol="0" anchor="t"/>
          <a:lstStyle/>
          <a:p>
            <a:pPr indent="0" marL="0">
              <a:buNone/>
            </a:pPr>
            <a:r>
              <a:rPr lang="en-US" sz="1300" i="1" dirty="0" noProof="1">
                <a:solidFill>
                  <a:srgbClr val="5E5B54"/>
                </a:solidFill>
                <a:latin typeface="Calibri" pitchFamily="34" charset="0"/>
                <a:ea typeface="Calibri" pitchFamily="34" charset="-122"/>
                <a:cs typeface="Calibri" pitchFamily="34" charset="-120"/>
              </a:rPr>
              <a:t>The Communications Team also maintains the Resident Directory and hands out the New Resident Information packet you received tonight.</a:t>
            </a:r>
            <a:endParaRPr lang="en-US" sz="1300" dirty="0" noProof="1"/>
          </a:p>
        </p:txBody>
      </p:sp>
      <p:sp>
        <p:nvSpPr>
          <p:cNvPr id="18" name="Shape 15"/>
          <p:cNvSpPr/>
          <p:nvPr/>
        </p:nvSpPr>
        <p:spPr>
          <a:xfrm>
            <a:off x="658368" y="5376672"/>
            <a:ext cx="10872216" cy="1207008"/>
          </a:xfrm>
          <a:prstGeom prst="roundRect">
            <a:avLst>
              <a:gd name="adj" fmla="val 6818"/>
            </a:avLst>
          </a:prstGeom>
          <a:solidFill>
            <a:srgbClr val="EFE7D2"/>
          </a:solidFill>
          <a:ln/>
        </p:spPr>
      </p:sp>
      <p:pic>
        <p:nvPicPr>
          <p:cNvPr id="19" name="Image 1" descr="/tmp/ishoa/final/qr_sms.png">    </p:cNvPr>
          <p:cNvPicPr>
            <a:picLocks noChangeAspect="1"/>
          </p:cNvPicPr>
          <p:nvPr/>
        </p:nvPicPr>
        <p:blipFill>
          <a:blip r:embed="rId2"/>
          <a:stretch>
            <a:fillRect/>
          </a:stretch>
        </p:blipFill>
        <p:spPr>
          <a:xfrm>
            <a:off x="841248" y="5477256"/>
            <a:ext cx="1005840" cy="1005840"/>
          </a:xfrm>
          <a:prstGeom prst="rect">
            <a:avLst/>
          </a:prstGeom>
        </p:spPr>
      </p:pic>
      <p:sp>
        <p:nvSpPr>
          <p:cNvPr id="20" name="Text 16"/>
          <p:cNvSpPr txBox="1"/>
          <p:nvPr/>
        </p:nvSpPr>
        <p:spPr>
          <a:xfrm>
            <a:off x="2057400" y="5541264"/>
            <a:ext cx="9052560" cy="384048"/>
          </a:xfrm>
          <a:prstGeom prst="rect">
            <a:avLst/>
          </a:prstGeom>
          <a:noFill/>
          <a:ln/>
        </p:spPr>
        <p:txBody>
          <a:bodyPr wrap="square" lIns="0" tIns="0" rIns="0" bIns="0" rtlCol="0" anchor="t"/>
          <a:lstStyle/>
          <a:p>
            <a:pPr indent="0" marL="0">
              <a:buNone/>
            </a:pPr>
            <a:r>
              <a:rPr lang="en-US" sz="1800" b="1" dirty="0" noProof="1">
                <a:solidFill>
                  <a:srgbClr val="24402A"/>
                </a:solidFill>
                <a:latin typeface="Cambria" pitchFamily="34" charset="0"/>
                <a:ea typeface="Cambria" pitchFamily="34" charset="-122"/>
                <a:cs typeface="Cambria" pitchFamily="34" charset="-120"/>
              </a:rPr>
              <a:t>Sign up for text alerts before you leave tonight</a:t>
            </a:r>
            <a:endParaRPr lang="en-US" sz="1800" dirty="0" noProof="1"/>
          </a:p>
        </p:txBody>
      </p:sp>
      <p:sp>
        <p:nvSpPr>
          <p:cNvPr id="21" name="Text 17"/>
          <p:cNvSpPr txBox="1"/>
          <p:nvPr/>
        </p:nvSpPr>
        <p:spPr>
          <a:xfrm>
            <a:off x="2057400" y="5961888"/>
            <a:ext cx="9052560" cy="384048"/>
          </a:xfrm>
          <a:prstGeom prst="rect">
            <a:avLst/>
          </a:prstGeom>
          <a:noFill/>
          <a:ln/>
        </p:spPr>
        <p:txBody>
          <a:bodyPr wrap="square" lIns="0" tIns="0" rIns="0" bIns="0" rtlCol="0" anchor="t"/>
          <a:lstStyle/>
          <a:p>
            <a:pPr indent="0" marL="0">
              <a:buNone/>
            </a:pPr>
            <a:r>
              <a:rPr lang="en-US" sz="1350" dirty="0" noProof="1">
                <a:solidFill>
                  <a:srgbClr val="24402A"/>
                </a:solidFill>
                <a:latin typeface="Calibri" pitchFamily="34" charset="0"/>
                <a:ea typeface="Calibri" pitchFamily="34" charset="-122"/>
                <a:cs typeface="Calibri" pitchFamily="34" charset="-120"/>
              </a:rPr>
              <a:t xml:space="preserve">Scan the code with your phone camera — or go to splango.com/bjoin/101754</a:t>
            </a:r>
            <a:endParaRPr lang="en-US" sz="1350" dirty="0" noProof="1"/>
          </a:p>
        </p:txBody>
      </p:sp>
    </p:spTree>
  </p:cSld>
  <p:clrMapOvr>
    <a:masterClrMapping/>
  </p:clrMapOvr>
  <p:transition spd="slow"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COMMITTEES · FINANCE AND CC&amp;R REWRITE</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The quiet work behind your dues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Two committees that shape what Indian Summer costs and how it is governed.</a:t>
            </a:r>
            <a:endParaRPr lang="en-US" sz="1550" dirty="0" noProof="1"/>
          </a:p>
        </p:txBody>
      </p:sp>
      <p:pic>
        <p:nvPicPr>
          <p:cNvPr id="5" name="Image 0" descr="/tmp/ishoa/final/wide_finance.jpg">    </p:cNvPr>
          <p:cNvPicPr>
            <a:picLocks noChangeAspect="1"/>
          </p:cNvPicPr>
          <p:nvPr/>
        </p:nvPicPr>
        <p:blipFill>
          <a:blip r:embed="rId1"/>
          <a:stretch>
            <a:fillRect/>
          </a:stretch>
        </p:blipFill>
        <p:spPr>
          <a:xfrm>
            <a:off x="658368" y="2048256"/>
            <a:ext cx="5349240" cy="1188720"/>
          </a:xfrm>
          <a:prstGeom prst="rect">
            <a:avLst/>
          </a:prstGeom>
          <a:effectLst>
            <a:outerShdw sx="100000" sy="100000" kx="0" ky="0" algn="bl" rotWithShape="0" blurRad="177800" dist="38100" dir="5400000">
              <a:srgbClr val="000000">
                <a:alpha val="22000"/>
              </a:srgbClr>
            </a:outerShdw>
          </a:effectLst>
        </p:spPr>
      </p:pic>
      <p:pic>
        <p:nvPicPr>
          <p:cNvPr id="6" name="Image 1" descr="/tmp/ishoa/final/wide_ccr.jpg">    </p:cNvPr>
          <p:cNvPicPr>
            <a:picLocks noChangeAspect="1"/>
          </p:cNvPicPr>
          <p:nvPr/>
        </p:nvPicPr>
        <p:blipFill>
          <a:blip r:embed="rId2"/>
          <a:stretch>
            <a:fillRect/>
          </a:stretch>
        </p:blipFill>
        <p:spPr>
          <a:xfrm>
            <a:off x="6181344" y="2048256"/>
            <a:ext cx="5349240" cy="1188720"/>
          </a:xfrm>
          <a:prstGeom prst="rect">
            <a:avLst/>
          </a:prstGeom>
          <a:effectLst>
            <a:outerShdw sx="100000" sy="100000" kx="0" ky="0" algn="bl" rotWithShape="0" blurRad="177800" dist="38100" dir="5400000">
              <a:srgbClr val="000000">
                <a:alpha val="22000"/>
              </a:srgbClr>
            </a:outerShdw>
          </a:effectLst>
        </p:spPr>
      </p:pic>
      <p:sp>
        <p:nvSpPr>
          <p:cNvPr id="7" name="Shape 3"/>
          <p:cNvSpPr/>
          <p:nvPr/>
        </p:nvSpPr>
        <p:spPr>
          <a:xfrm>
            <a:off x="658368" y="3401568"/>
            <a:ext cx="5349240" cy="2926080"/>
          </a:xfrm>
          <a:prstGeom prst="roundRect">
            <a:avLst>
              <a:gd name="adj" fmla="val 2500"/>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8" name="Text 4"/>
          <p:cNvSpPr txBox="1"/>
          <p:nvPr/>
        </p:nvSpPr>
        <p:spPr>
          <a:xfrm>
            <a:off x="877824" y="3584448"/>
            <a:ext cx="4910328" cy="402336"/>
          </a:xfrm>
          <a:prstGeom prst="rect">
            <a:avLst/>
          </a:prstGeom>
          <a:noFill/>
          <a:ln/>
        </p:spPr>
        <p:txBody>
          <a:bodyPr wrap="square" lIns="0" tIns="0" rIns="0" bIns="0" rtlCol="0" anchor="t"/>
          <a:lstStyle/>
          <a:p>
            <a:pPr indent="0" marL="0">
              <a:lnSpc>
                <a:spcPts val="2300"/>
              </a:lnSpc>
              <a:buNone/>
            </a:pPr>
            <a:r>
              <a:rPr lang="en-US" sz="2000" b="1" dirty="0" noProof="1">
                <a:solidFill>
                  <a:srgbClr val="24402A"/>
                </a:solidFill>
                <a:latin typeface="Cambria" pitchFamily="34" charset="0"/>
                <a:ea typeface="Cambria" pitchFamily="34" charset="-122"/>
                <a:cs typeface="Cambria" pitchFamily="34" charset="-120"/>
              </a:rPr>
              <a:t>Finance Committee</a:t>
            </a:r>
            <a:endParaRPr lang="en-US" sz="2000" dirty="0" noProof="1"/>
          </a:p>
        </p:txBody>
      </p:sp>
      <p:sp>
        <p:nvSpPr>
          <p:cNvPr id="9" name="Text 5"/>
          <p:cNvSpPr txBox="1"/>
          <p:nvPr/>
        </p:nvSpPr>
        <p:spPr>
          <a:xfrm>
            <a:off x="877824" y="4169664"/>
            <a:ext cx="4910328" cy="197510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Advises the Treasurer and the Board on the budget, the annual audit, the Reserve Study and investment policy.</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 xml:space="preserve">The Reserve Study is our long-range plan for replacing what we own — roads, ponds, gates — so the Association can avoid surprise special assessments.</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Looking for residents with finance, accounting or budgeting experience.</a:t>
            </a:r>
            <a:endParaRPr lang="en-US" sz="1300" dirty="0" noProof="1"/>
          </a:p>
        </p:txBody>
      </p:sp>
      <p:sp>
        <p:nvSpPr>
          <p:cNvPr id="10" name="Shape 6"/>
          <p:cNvSpPr/>
          <p:nvPr/>
        </p:nvSpPr>
        <p:spPr>
          <a:xfrm>
            <a:off x="6181344" y="3401568"/>
            <a:ext cx="5349240" cy="2926080"/>
          </a:xfrm>
          <a:prstGeom prst="roundRect">
            <a:avLst>
              <a:gd name="adj" fmla="val 2500"/>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11" name="Text 7"/>
          <p:cNvSpPr txBox="1"/>
          <p:nvPr/>
        </p:nvSpPr>
        <p:spPr>
          <a:xfrm>
            <a:off x="6400800" y="3584448"/>
            <a:ext cx="4910328" cy="402336"/>
          </a:xfrm>
          <a:prstGeom prst="rect">
            <a:avLst/>
          </a:prstGeom>
          <a:noFill/>
          <a:ln/>
        </p:spPr>
        <p:txBody>
          <a:bodyPr wrap="square" lIns="0" tIns="0" rIns="0" bIns="0" rtlCol="0" anchor="t"/>
          <a:lstStyle/>
          <a:p>
            <a:pPr indent="0" marL="0">
              <a:lnSpc>
                <a:spcPts val="2300"/>
              </a:lnSpc>
              <a:buNone/>
            </a:pPr>
            <a:r>
              <a:rPr lang="en-US" sz="2000" b="1" dirty="0" noProof="1">
                <a:solidFill>
                  <a:srgbClr val="24402A"/>
                </a:solidFill>
                <a:latin typeface="Cambria" pitchFamily="34" charset="0"/>
                <a:ea typeface="Cambria" pitchFamily="34" charset="-122"/>
                <a:cs typeface="Cambria" pitchFamily="34" charset="-120"/>
              </a:rPr>
              <a:t>CC&amp;R Rewrite Committee</a:t>
            </a:r>
            <a:endParaRPr lang="en-US" sz="2000" dirty="0" noProof="1"/>
          </a:p>
        </p:txBody>
      </p:sp>
      <p:sp>
        <p:nvSpPr>
          <p:cNvPr id="12" name="Text 8"/>
          <p:cNvSpPr txBox="1"/>
          <p:nvPr/>
        </p:nvSpPr>
        <p:spPr>
          <a:xfrm>
            <a:off x="6400800" y="4169664"/>
            <a:ext cx="4910328" cy="197510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 xml:space="preserve">Assists the Board in amending our CC&amp;Rs and Bylaws — to meet new federal, state and local requirements and to say things in plainer English.</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Reviewing what has worked since 1993, how other communities handle the same questions, the ISHOA / Golf Course relationship and RCW 64.90.</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Adoption requires an affirmative vote of 320 homeowners.</a:t>
            </a:r>
            <a:endParaRPr lang="en-US" sz="1300" dirty="0" noProof="1"/>
          </a:p>
        </p:txBody>
      </p:sp>
    </p:spTree>
  </p:cSld>
  <p:clrMapOvr>
    <a:masterClrMapping/>
  </p:clrMapOvr>
  <p:transition spd="slow"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BF6"/>
        </a:solidFill>
      </p:bgPr>
    </p:bg>
    <p:spTree>
      <p:nvGrpSpPr>
        <p:cNvPr id="1" name=""/>
        <p:cNvGrpSpPr/>
        <p:nvPr/>
      </p:nvGrpSpPr>
      <p:grpSpPr>
        <a:xfrm>
          <a:off x="0" y="0"/>
          <a:ext cx="0" cy="0"/>
          <a:chOff x="0" y="0"/>
          <a:chExt cx="0" cy="0"/>
        </a:xfrm>
      </p:grpSpPr>
      <p:pic>
        <p:nvPicPr>
          <p:cNvPr id="2" name="Image 0" descr="/tmp/ishoa/final/side_clubs.jpg">    </p:cNvPr>
          <p:cNvPicPr>
            <a:picLocks noChangeAspect="1"/>
          </p:cNvPicPr>
          <p:nvPr/>
        </p:nvPicPr>
        <p:blipFill>
          <a:blip r:embed="rId1"/>
          <a:stretch>
            <a:fillRect/>
          </a:stretch>
        </p:blipFill>
        <p:spPr>
          <a:xfrm>
            <a:off x="502920" y="566928"/>
            <a:ext cx="475488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5852160" y="585216"/>
            <a:ext cx="565373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CLUBS &amp; SOCIAL LIFE</a:t>
            </a:r>
            <a:endParaRPr lang="en-US" sz="1350" dirty="0" noProof="1"/>
          </a:p>
        </p:txBody>
      </p:sp>
      <p:sp>
        <p:nvSpPr>
          <p:cNvPr id="4" name="Text 1"/>
          <p:cNvSpPr txBox="1"/>
          <p:nvPr/>
        </p:nvSpPr>
        <p:spPr>
          <a:xfrm>
            <a:off x="5824728" y="914400"/>
            <a:ext cx="5763463" cy="548640"/>
          </a:xfrm>
          <a:prstGeom prst="rect">
            <a:avLst/>
          </a:prstGeom>
          <a:noFill/>
          <a:ln/>
        </p:spPr>
        <p:txBody>
          <a:bodyPr wrap="square" lIns="0" tIns="0" rIns="0" bIns="0" rtlCol="0" anchor="ctr"/>
          <a:lstStyle/>
          <a:p>
            <a:pPr indent="0" marL="0">
              <a:lnSpc>
                <a:spcPts val="3700"/>
              </a:lnSpc>
              <a:buNone/>
            </a:pPr>
            <a:r>
              <a:rPr lang="en-US" sz="3200" b="1" dirty="0" noProof="1">
                <a:solidFill>
                  <a:srgbClr val="24402A"/>
                </a:solidFill>
                <a:latin typeface="Cambria" pitchFamily="34" charset="0"/>
                <a:ea typeface="Cambria" pitchFamily="34" charset="-122"/>
                <a:cs typeface="Cambria" pitchFamily="34" charset="-120"/>
              </a:rPr>
              <a:t>Find your people</a:t>
            </a:r>
            <a:endParaRPr lang="en-US" sz="3200" dirty="0" noProof="1"/>
          </a:p>
        </p:txBody>
      </p:sp>
      <p:sp>
        <p:nvSpPr>
          <p:cNvPr id="5" name="Text 2"/>
          <p:cNvSpPr txBox="1"/>
          <p:nvPr/>
        </p:nvSpPr>
        <p:spPr>
          <a:xfrm>
            <a:off x="5852160" y="1554480"/>
            <a:ext cx="5653735" cy="713232"/>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Four resident clubs meet regularly. No committee appointment required, just show up.</a:t>
            </a:r>
            <a:endParaRPr lang="en-US" sz="1500" dirty="0" noProof="1"/>
          </a:p>
        </p:txBody>
      </p:sp>
      <p:sp>
        <p:nvSpPr>
          <p:cNvPr id="6" name="Text 3"/>
          <p:cNvSpPr txBox="1"/>
          <p:nvPr/>
        </p:nvSpPr>
        <p:spPr>
          <a:xfrm>
            <a:off x="5852160" y="2414016"/>
            <a:ext cx="5653735" cy="2999232"/>
          </a:xfrm>
          <a:prstGeom prst="rect">
            <a:avLst/>
          </a:prstGeom>
          <a:noFill/>
          <a:ln/>
        </p:spPr>
        <p:txBody>
          <a:bodyPr wrap="square" lIns="0" tIns="0" rIns="0" bIns="0" rtlCol="0" anchor="t"/>
          <a:lstStyle/>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Book Club — first Wednesday of the month at 7 p.m., in members' homes</a:t>
            </a:r>
            <a:endParaRPr lang="en-US" sz="1400" dirty="0" noProof="1"/>
          </a:p>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Mahjong — Wednesdays at 9:30 a.m. in the ladies' card room downstairs at the Clubhouse; new and experienced players welcome</a:t>
            </a:r>
            <a:endParaRPr lang="en-US" sz="1400" dirty="0" noProof="1"/>
          </a:p>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Wine Club — monthly on Thursdays at 6:30 p.m. at the Clubhouse, hosted by the Golf &amp; Country Club</a:t>
            </a:r>
            <a:endParaRPr lang="en-US" sz="1400" dirty="0" noProof="1"/>
          </a:p>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Thirsty Thursdays — Embers Lounge, 5:30–7:30 p.m., cocktails and specials on appetizers</a:t>
            </a:r>
            <a:endParaRPr lang="en-US" sz="1400" dirty="0" noProof="1"/>
          </a:p>
        </p:txBody>
      </p:sp>
      <p:sp>
        <p:nvSpPr>
          <p:cNvPr id="7" name="Shape 4"/>
          <p:cNvSpPr/>
          <p:nvPr/>
        </p:nvSpPr>
        <p:spPr>
          <a:xfrm>
            <a:off x="5724144" y="5504688"/>
            <a:ext cx="5909767" cy="786384"/>
          </a:xfrm>
          <a:prstGeom prst="roundRect">
            <a:avLst>
              <a:gd name="adj" fmla="val 10465"/>
            </a:avLst>
          </a:prstGeom>
          <a:solidFill>
            <a:srgbClr val="EFE7D2"/>
          </a:solidFill>
          <a:ln/>
        </p:spPr>
      </p:sp>
      <p:sp>
        <p:nvSpPr>
          <p:cNvPr id="8" name="Text 5"/>
          <p:cNvSpPr txBox="1"/>
          <p:nvPr/>
        </p:nvSpPr>
        <p:spPr>
          <a:xfrm>
            <a:off x="5870448" y="5559552"/>
            <a:ext cx="565373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 xml:space="preserve">Clubhouse dinners — pasta nights, Winemakers Dinners and prime rib every Friday night — are on the Events calendar at ishoa.org, along with every club contact.</a:t>
            </a:r>
            <a:endParaRPr lang="en-US" sz="1250" dirty="0" noProof="1"/>
          </a:p>
        </p:txBody>
      </p:sp>
    </p:spTree>
  </p:cSld>
  <p:clrMapOvr>
    <a:masterClrMapping/>
  </p:clrMapOvr>
  <p:transition spd="slow" advTm="14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BF6"/>
        </a:solidFill>
      </p:bgPr>
    </p:bg>
    <p:spTree>
      <p:nvGrpSpPr>
        <p:cNvPr id="1" name=""/>
        <p:cNvGrpSpPr/>
        <p:nvPr/>
      </p:nvGrpSpPr>
      <p:grpSpPr>
        <a:xfrm>
          <a:off x="0" y="0"/>
          <a:ext cx="0" cy="0"/>
          <a:chOff x="0" y="0"/>
          <a:chExt cx="0" cy="0"/>
        </a:xfrm>
      </p:grpSpPr>
      <p:pic>
        <p:nvPicPr>
          <p:cNvPr id="2" name="Image 0" descr="/tmp/ishoa/final/side_web.jpg">    </p:cNvPr>
          <p:cNvPicPr>
            <a:picLocks noChangeAspect="1"/>
          </p:cNvPicPr>
          <p:nvPr/>
        </p:nvPicPr>
        <p:blipFill>
          <a:blip r:embed="rId1"/>
          <a:stretch>
            <a:fillRect/>
          </a:stretch>
        </p:blipFill>
        <p:spPr>
          <a:xfrm>
            <a:off x="5928055" y="566928"/>
            <a:ext cx="576072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464789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WEBSITE NAVIGATION</a:t>
            </a:r>
            <a:endParaRPr lang="en-US" sz="1350" dirty="0" noProof="1"/>
          </a:p>
        </p:txBody>
      </p:sp>
      <p:sp>
        <p:nvSpPr>
          <p:cNvPr id="4" name="Text 1"/>
          <p:cNvSpPr txBox="1"/>
          <p:nvPr/>
        </p:nvSpPr>
        <p:spPr>
          <a:xfrm>
            <a:off x="630936" y="914400"/>
            <a:ext cx="4757623" cy="548640"/>
          </a:xfrm>
          <a:prstGeom prst="rect">
            <a:avLst/>
          </a:prstGeom>
          <a:noFill/>
          <a:ln/>
        </p:spPr>
        <p:txBody>
          <a:bodyPr wrap="square" lIns="0" tIns="0" rIns="0" bIns="0" rtlCol="0" anchor="ctr"/>
          <a:lstStyle/>
          <a:p>
            <a:pPr indent="0" marL="0">
              <a:lnSpc>
                <a:spcPts val="3700"/>
              </a:lnSpc>
              <a:buNone/>
            </a:pPr>
            <a:r>
              <a:rPr lang="en-US" sz="3200" b="1" dirty="0" noProof="1">
                <a:solidFill>
                  <a:srgbClr val="24402A"/>
                </a:solidFill>
                <a:latin typeface="Cambria" pitchFamily="34" charset="0"/>
                <a:ea typeface="Cambria" pitchFamily="34" charset="-122"/>
                <a:cs typeface="Cambria" pitchFamily="34" charset="-120"/>
              </a:rPr>
              <a:t>Everything is on ishoa.org</a:t>
            </a:r>
            <a:endParaRPr lang="en-US" sz="3200" dirty="0" noProof="1"/>
          </a:p>
        </p:txBody>
      </p:sp>
      <p:sp>
        <p:nvSpPr>
          <p:cNvPr id="5" name="Text 2"/>
          <p:cNvSpPr txBox="1"/>
          <p:nvPr/>
        </p:nvSpPr>
        <p:spPr>
          <a:xfrm>
            <a:off x="658368" y="1554480"/>
            <a:ext cx="4647895" cy="603504"/>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 xml:space="preserve">Eight tabs across the top — the one address worth remembering.</a:t>
            </a:r>
            <a:endParaRPr lang="en-US" sz="1500" dirty="0" noProof="1"/>
          </a:p>
        </p:txBody>
      </p:sp>
      <p:sp>
        <p:nvSpPr>
          <p:cNvPr id="6" name="Text 3"/>
          <p:cNvSpPr txBox="1"/>
          <p:nvPr/>
        </p:nvSpPr>
        <p:spPr>
          <a:xfrm>
            <a:off x="658368" y="2304288"/>
            <a:ext cx="4647895" cy="3108960"/>
          </a:xfrm>
          <a:prstGeom prst="rect">
            <a:avLst/>
          </a:prstGeom>
          <a:noFill/>
          <a:ln/>
        </p:spPr>
        <p:txBody>
          <a:bodyPr wrap="square" lIns="0" tIns="0" rIns="0" bIns="0" rtlCol="0" anchor="t"/>
          <a:lstStyle/>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Home — next meeting, key phone numbers, "Notify Maintenance of a Problem"</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Board — your five directors and the meeting schedule</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Committees — click any tile to meet the volunteers behind it</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Events — the full community calendar</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Contacts — guardhouse, VIS, golf course, utilities, sub-HOA presidents</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Forms — ARB applications, RFID gate card orders, request forms</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Resident Directories — password protected</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Hot News — anything urgent</a:t>
            </a:r>
            <a:endParaRPr lang="en-US" sz="1350" dirty="0" noProof="1"/>
          </a:p>
        </p:txBody>
      </p:sp>
      <p:sp>
        <p:nvSpPr>
          <p:cNvPr id="7" name="Shape 4"/>
          <p:cNvSpPr/>
          <p:nvPr/>
        </p:nvSpPr>
        <p:spPr>
          <a:xfrm>
            <a:off x="530352" y="5504688"/>
            <a:ext cx="4903927" cy="786384"/>
          </a:xfrm>
          <a:prstGeom prst="roundRect">
            <a:avLst>
              <a:gd name="adj" fmla="val 10465"/>
            </a:avLst>
          </a:prstGeom>
          <a:solidFill>
            <a:srgbClr val="EFE7D2"/>
          </a:solidFill>
          <a:ln/>
        </p:spPr>
      </p:sp>
      <p:sp>
        <p:nvSpPr>
          <p:cNvPr id="8" name="Text 5"/>
          <p:cNvSpPr txBox="1"/>
          <p:nvPr/>
        </p:nvSpPr>
        <p:spPr>
          <a:xfrm>
            <a:off x="676656" y="5559552"/>
            <a:ext cx="464789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Governing documents and financial reports live in the VIS FrontSteps portal, linked from the site.</a:t>
            </a:r>
            <a:endParaRPr lang="en-US" sz="1250" dirty="0" noProof="1"/>
          </a:p>
        </p:txBody>
      </p:sp>
    </p:spTree>
  </p:cSld>
  <p:clrMapOvr>
    <a:masterClrMapping/>
  </p:clrMapOvr>
  <p:transition spd="slow" advTm="14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24402A"/>
        </a:solidFill>
      </p:bgPr>
    </p:bg>
    <p:spTree>
      <p:nvGrpSpPr>
        <p:cNvPr id="1" name=""/>
        <p:cNvGrpSpPr/>
        <p:nvPr/>
      </p:nvGrpSpPr>
      <p:grpSpPr>
        <a:xfrm>
          <a:off x="0" y="0"/>
          <a:ext cx="0" cy="0"/>
          <a:chOff x="0" y="0"/>
          <a:chExt cx="0" cy="0"/>
        </a:xfrm>
      </p:grpSpPr>
      <p:pic>
        <p:nvPicPr>
          <p:cNvPr id="2" name="Image 0" descr="/tmp/ishoa/final/bg_twohours.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60000"/>
            </a:srgbClr>
          </a:solidFill>
          <a:ln/>
        </p:spPr>
      </p:sp>
      <p:sp>
        <p:nvSpPr>
          <p:cNvPr id="4" name="Shape 1"/>
          <p:cNvSpPr/>
          <p:nvPr/>
        </p:nvSpPr>
        <p:spPr>
          <a:xfrm>
            <a:off x="548640" y="566928"/>
            <a:ext cx="6035040" cy="5724144"/>
          </a:xfrm>
          <a:prstGeom prst="roundRect">
            <a:avLst>
              <a:gd name="adj" fmla="val 1597"/>
            </a:avLst>
          </a:prstGeom>
          <a:solidFill>
            <a:srgbClr val="0F2015">
              <a:alpha val="87000"/>
            </a:srgbClr>
          </a:solidFill>
          <a:ln/>
        </p:spPr>
      </p:sp>
      <p:sp>
        <p:nvSpPr>
          <p:cNvPr id="5" name="Text 2"/>
          <p:cNvSpPr txBox="1"/>
          <p:nvPr/>
        </p:nvSpPr>
        <p:spPr>
          <a:xfrm>
            <a:off x="914400" y="914400"/>
            <a:ext cx="530352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GETTING INVOLVED</a:t>
            </a:r>
            <a:endParaRPr lang="en-US" sz="1350" dirty="0" noProof="1"/>
          </a:p>
        </p:txBody>
      </p:sp>
      <p:sp>
        <p:nvSpPr>
          <p:cNvPr id="6" name="Text 3"/>
          <p:cNvSpPr txBox="1"/>
          <p:nvPr/>
        </p:nvSpPr>
        <p:spPr>
          <a:xfrm>
            <a:off x="886968" y="1280160"/>
            <a:ext cx="5394960" cy="914400"/>
          </a:xfrm>
          <a:prstGeom prst="rect">
            <a:avLst/>
          </a:prstGeom>
          <a:noFill/>
          <a:ln/>
        </p:spPr>
        <p:txBody>
          <a:bodyPr wrap="square" lIns="0" tIns="0" rIns="0" bIns="0" rtlCol="0" anchor="t"/>
          <a:lstStyle/>
          <a:p>
            <a:pPr indent="0" marL="0">
              <a:buNone/>
            </a:pPr>
            <a:r>
              <a:rPr lang="en-US" sz="4000" b="1" dirty="0" noProof="1">
                <a:solidFill>
                  <a:srgbClr val="FFFFFF"/>
                </a:solidFill>
                <a:latin typeface="Cambria" pitchFamily="34" charset="0"/>
                <a:ea typeface="Cambria" pitchFamily="34" charset="-122"/>
                <a:cs typeface="Cambria" pitchFamily="34" charset="-120"/>
              </a:rPr>
              <a:t>Two hours a week</a:t>
            </a:r>
            <a:endParaRPr lang="en-US" sz="4000" dirty="0" noProof="1"/>
          </a:p>
        </p:txBody>
      </p:sp>
      <p:sp>
        <p:nvSpPr>
          <p:cNvPr id="7" name="Text 4"/>
          <p:cNvSpPr txBox="1"/>
          <p:nvPr/>
        </p:nvSpPr>
        <p:spPr>
          <a:xfrm>
            <a:off x="914400" y="2514600"/>
            <a:ext cx="5257800" cy="1280160"/>
          </a:xfrm>
          <a:prstGeom prst="rect">
            <a:avLst/>
          </a:prstGeom>
          <a:noFill/>
          <a:ln/>
        </p:spPr>
        <p:txBody>
          <a:bodyPr wrap="square" lIns="0" tIns="0" rIns="0" bIns="0" rtlCol="0" anchor="t"/>
          <a:lstStyle/>
          <a:p>
            <a:pPr indent="0" marL="0">
              <a:lnSpc>
                <a:spcPts val="2100"/>
              </a:lnSpc>
              <a:buNone/>
            </a:pPr>
            <a:r>
              <a:rPr lang="en-US" sz="1500" dirty="0" noProof="1">
                <a:solidFill>
                  <a:srgbClr val="EFEADC"/>
                </a:solidFill>
                <a:latin typeface="Calibri" pitchFamily="34" charset="0"/>
                <a:ea typeface="Calibri" pitchFamily="34" charset="-122"/>
                <a:cs typeface="Calibri" pitchFamily="34" charset="-120"/>
              </a:rPr>
              <a:t xml:space="preserve">That is the average ask — about eight hours a month, and less in the quiet seasons. Committee members share the work, and contractors handle everything specialized or physical.</a:t>
            </a:r>
            <a:endParaRPr lang="en-US" sz="1500" dirty="0" noProof="1"/>
          </a:p>
        </p:txBody>
      </p:sp>
      <p:sp>
        <p:nvSpPr>
          <p:cNvPr id="8" name="Text 5"/>
          <p:cNvSpPr txBox="1"/>
          <p:nvPr/>
        </p:nvSpPr>
        <p:spPr>
          <a:xfrm>
            <a:off x="914400" y="3886200"/>
            <a:ext cx="5257800" cy="1554480"/>
          </a:xfrm>
          <a:prstGeom prst="rect">
            <a:avLst/>
          </a:prstGeom>
          <a:noFill/>
          <a:ln/>
        </p:spPr>
        <p:txBody>
          <a:bodyPr wrap="square" lIns="0" tIns="0" rIns="0" bIns="0" rtlCol="0" anchor="t"/>
          <a:lstStyle/>
          <a:p>
            <a:pPr indent="0" marL="0">
              <a:lnSpc>
                <a:spcPts val="2100"/>
              </a:lnSpc>
              <a:buNone/>
            </a:pPr>
            <a:r>
              <a:rPr lang="en-US" sz="1500" i="1" dirty="0" noProof="1">
                <a:solidFill>
                  <a:srgbClr val="FFFFFF"/>
                </a:solidFill>
                <a:latin typeface="Calibri" pitchFamily="34" charset="0"/>
                <a:ea typeface="Calibri" pitchFamily="34" charset="-122"/>
                <a:cs typeface="Calibri" pitchFamily="34" charset="-120"/>
              </a:rPr>
              <a:t xml:space="preserve">Whether you bring professional expertise, a particular interest, or simply a little time, there is a place for you. Even a few hours makes a real difference — and sharing the work among more residents makes volunteering easier for everyone.</a:t>
            </a:r>
            <a:endParaRPr lang="en-US" sz="1500" dirty="0" noProof="1"/>
          </a:p>
        </p:txBody>
      </p:sp>
      <p:sp>
        <p:nvSpPr>
          <p:cNvPr id="9" name="Shape 6"/>
          <p:cNvSpPr/>
          <p:nvPr/>
        </p:nvSpPr>
        <p:spPr>
          <a:xfrm>
            <a:off x="886968" y="5504688"/>
            <a:ext cx="5349240" cy="658368"/>
          </a:xfrm>
          <a:prstGeom prst="roundRect">
            <a:avLst>
              <a:gd name="adj" fmla="val 11111"/>
            </a:avLst>
          </a:prstGeom>
          <a:solidFill>
            <a:srgbClr val="EFE7D2"/>
          </a:solidFill>
          <a:ln/>
        </p:spPr>
      </p:sp>
      <p:sp>
        <p:nvSpPr>
          <p:cNvPr id="10" name="Text 7"/>
          <p:cNvSpPr txBox="1"/>
          <p:nvPr/>
        </p:nvSpPr>
        <p:spPr>
          <a:xfrm>
            <a:off x="1042416" y="5504688"/>
            <a:ext cx="5074920" cy="658368"/>
          </a:xfrm>
          <a:prstGeom prst="rect">
            <a:avLst/>
          </a:prstGeom>
          <a:noFill/>
          <a:ln/>
        </p:spPr>
        <p:txBody>
          <a:bodyPr wrap="square" lIns="0" tIns="0" rIns="0" bIns="0" rtlCol="0" anchor="ctr"/>
          <a:lstStyle/>
          <a:p>
            <a:pPr indent="0" marL="0">
              <a:lnSpc>
                <a:spcPts val="1700"/>
              </a:lnSpc>
              <a:buNone/>
            </a:pPr>
            <a:r>
              <a:rPr lang="en-US" sz="1250" b="1" dirty="0" noProof="1">
                <a:solidFill>
                  <a:srgbClr val="24402A"/>
                </a:solidFill>
                <a:latin typeface="Calibri" pitchFamily="34" charset="0"/>
                <a:ea typeface="Calibri" pitchFamily="34" charset="-122"/>
                <a:cs typeface="Calibri" pitchFamily="34" charset="-120"/>
              </a:rPr>
              <a:t xml:space="preserve">Talk to any Board member tonight — or email indiansummerhoaboard@gmail.com</a:t>
            </a:r>
            <a:endParaRPr lang="en-US" sz="1250" dirty="0" noProof="1"/>
          </a:p>
        </p:txBody>
      </p:sp>
    </p:spTree>
  </p:cSld>
  <p:clrMapOvr>
    <a:masterClrMapping/>
  </p:clrMapOvr>
  <p:transition spd="slow" advTm="14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BF6"/>
        </a:solidFill>
      </p:bgPr>
    </p:bg>
    <p:spTree>
      <p:nvGrpSpPr>
        <p:cNvPr id="1" name=""/>
        <p:cNvGrpSpPr/>
        <p:nvPr/>
      </p:nvGrpSpPr>
      <p:grpSpPr>
        <a:xfrm>
          <a:off x="0" y="0"/>
          <a:ext cx="0" cy="0"/>
          <a:chOff x="0" y="0"/>
          <a:chExt cx="0" cy="0"/>
        </a:xfrm>
      </p:grpSpPr>
      <p:pic>
        <p:nvPicPr>
          <p:cNvPr id="2" name="Image 0" descr="/tmp/ishoa/final/ban_vol1.jpg">    </p:cNvPr>
          <p:cNvPicPr>
            <a:picLocks noChangeAspect="1"/>
          </p:cNvPicPr>
          <p:nvPr/>
        </p:nvPicPr>
        <p:blipFill>
          <a:blip r:embed="rId1"/>
          <a:stretch>
            <a:fillRect/>
          </a:stretch>
        </p:blipFill>
        <p:spPr>
          <a:xfrm>
            <a:off x="0" y="0"/>
            <a:ext cx="12191695" cy="2084832"/>
          </a:xfrm>
          <a:prstGeom prst="rect">
            <a:avLst/>
          </a:prstGeom>
        </p:spPr>
      </p:pic>
      <p:sp>
        <p:nvSpPr>
          <p:cNvPr id="3" name="Shape 0"/>
          <p:cNvSpPr/>
          <p:nvPr/>
        </p:nvSpPr>
        <p:spPr>
          <a:xfrm>
            <a:off x="0" y="0"/>
            <a:ext cx="12191695" cy="2084832"/>
          </a:xfrm>
          <a:prstGeom prst="rect">
            <a:avLst/>
          </a:prstGeom>
          <a:solidFill>
            <a:srgbClr val="12241A">
              <a:alpha val="54000"/>
            </a:srgbClr>
          </a:solidFill>
          <a:ln/>
        </p:spPr>
      </p:sp>
      <p:sp>
        <p:nvSpPr>
          <p:cNvPr id="4" name="Shape 1"/>
          <p:cNvSpPr/>
          <p:nvPr/>
        </p:nvSpPr>
        <p:spPr>
          <a:xfrm>
            <a:off x="0" y="512064"/>
            <a:ext cx="12191695" cy="1572768"/>
          </a:xfrm>
          <a:prstGeom prst="rect">
            <a:avLst/>
          </a:prstGeom>
          <a:solidFill>
            <a:srgbClr val="12241A">
              <a:alpha val="68000"/>
            </a:srgbClr>
          </a:solidFill>
          <a:ln/>
        </p:spPr>
      </p:sp>
      <p:sp>
        <p:nvSpPr>
          <p:cNvPr id="5" name="Text 2"/>
          <p:cNvSpPr txBox="1"/>
          <p:nvPr/>
        </p:nvSpPr>
        <p:spPr>
          <a:xfrm>
            <a:off x="658368" y="658368"/>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WHERE WE COULD USE YOU · 1 OF 2</a:t>
            </a:r>
            <a:endParaRPr lang="en-US" sz="1350" dirty="0" noProof="1"/>
          </a:p>
        </p:txBody>
      </p:sp>
      <p:sp>
        <p:nvSpPr>
          <p:cNvPr id="6" name="Text 3"/>
          <p:cNvSpPr txBox="1"/>
          <p:nvPr/>
        </p:nvSpPr>
        <p:spPr>
          <a:xfrm>
            <a:off x="630936" y="969264"/>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Pick a committee, bring a neighbor</a:t>
            </a:r>
            <a:endParaRPr lang="en-US" sz="3400" dirty="0" noProof="1"/>
          </a:p>
        </p:txBody>
      </p:sp>
      <p:sp>
        <p:nvSpPr>
          <p:cNvPr id="7" name="Text 4"/>
          <p:cNvSpPr txBox="1"/>
          <p:nvPr/>
        </p:nvSpPr>
        <p:spPr>
          <a:xfrm>
            <a:off x="658368" y="1700784"/>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Our core volunteers have been at this for years — and they would love to see some new faces.</a:t>
            </a:r>
            <a:endParaRPr lang="en-US" sz="1550" dirty="0" noProof="1"/>
          </a:p>
        </p:txBody>
      </p:sp>
      <p:sp>
        <p:nvSpPr>
          <p:cNvPr id="8" name="Shape 5"/>
          <p:cNvSpPr/>
          <p:nvPr/>
        </p:nvSpPr>
        <p:spPr>
          <a:xfrm>
            <a:off x="658368" y="2194560"/>
            <a:ext cx="3440887" cy="475488"/>
          </a:xfrm>
          <a:prstGeom prst="roundRect">
            <a:avLst>
              <a:gd name="adj" fmla="val 13462"/>
            </a:avLst>
          </a:prstGeom>
          <a:solidFill>
            <a:srgbClr val="24402A"/>
          </a:solidFill>
          <a:ln/>
        </p:spPr>
      </p:sp>
      <p:sp>
        <p:nvSpPr>
          <p:cNvPr id="9" name="Text 6"/>
          <p:cNvSpPr txBox="1"/>
          <p:nvPr/>
        </p:nvSpPr>
        <p:spPr>
          <a:xfrm>
            <a:off x="658368"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Maintenance</a:t>
            </a:r>
            <a:endParaRPr lang="en-US" sz="1700" dirty="0" noProof="1"/>
          </a:p>
        </p:txBody>
      </p:sp>
      <p:sp>
        <p:nvSpPr>
          <p:cNvPr id="10" name="Shape 7"/>
          <p:cNvSpPr/>
          <p:nvPr/>
        </p:nvSpPr>
        <p:spPr>
          <a:xfrm>
            <a:off x="658368" y="2761488"/>
            <a:ext cx="3440887" cy="1517904"/>
          </a:xfrm>
          <a:prstGeom prst="roundRect">
            <a:avLst>
              <a:gd name="adj" fmla="val 4217"/>
            </a:avLst>
          </a:prstGeom>
          <a:solidFill>
            <a:srgbClr val="FFFFFF"/>
          </a:solidFill>
          <a:ln w="15875">
            <a:solidFill>
              <a:srgbClr val="24402A"/>
            </a:solidFill>
            <a:prstDash val="solid"/>
          </a:ln>
          <a:effectLst>
            <a:outerShdw sx="100000" sy="100000" kx="0" ky="0" algn="bl" rotWithShape="0" blurRad="177800" dist="38100" dir="5400000">
              <a:srgbClr val="000000">
                <a:alpha val="22000"/>
              </a:srgbClr>
            </a:outerShdw>
          </a:effectLst>
        </p:spPr>
      </p:sp>
      <p:sp>
        <p:nvSpPr>
          <p:cNvPr id="11" name="Text 8"/>
          <p:cNvSpPr txBox="1"/>
          <p:nvPr/>
        </p:nvSpPr>
        <p:spPr>
          <a:xfrm>
            <a:off x="859536"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12" name="Text 9"/>
          <p:cNvSpPr txBox="1"/>
          <p:nvPr/>
        </p:nvSpPr>
        <p:spPr>
          <a:xfrm>
            <a:off x="859536"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Stroll the pocket parks and common areas with an eye out for anything amiss — a branch down after a storm, a pond running high, a notice to post before street sweeping.</a:t>
            </a:r>
            <a:endParaRPr lang="en-US" sz="1200" dirty="0" noProof="1"/>
          </a:p>
        </p:txBody>
      </p:sp>
      <p:sp>
        <p:nvSpPr>
          <p:cNvPr id="13" name="Shape 10"/>
          <p:cNvSpPr/>
          <p:nvPr/>
        </p:nvSpPr>
        <p:spPr>
          <a:xfrm>
            <a:off x="658368" y="4370832"/>
            <a:ext cx="3440887" cy="1426464"/>
          </a:xfrm>
          <a:prstGeom prst="roundRect">
            <a:avLst>
              <a:gd name="adj" fmla="val 4487"/>
            </a:avLst>
          </a:prstGeom>
          <a:solidFill>
            <a:srgbClr val="FFFFFF"/>
          </a:solidFill>
          <a:ln w="15875">
            <a:solidFill>
              <a:srgbClr val="24402A"/>
            </a:solidFill>
            <a:prstDash val="solid"/>
          </a:ln>
          <a:effectLst>
            <a:outerShdw sx="100000" sy="100000" kx="0" ky="0" algn="bl" rotWithShape="0" blurRad="177800" dist="38100" dir="5400000">
              <a:srgbClr val="000000">
                <a:alpha val="22000"/>
              </a:srgbClr>
            </a:outerShdw>
          </a:effectLst>
        </p:spPr>
      </p:sp>
      <p:sp>
        <p:nvSpPr>
          <p:cNvPr id="14" name="Text 11"/>
          <p:cNvSpPr txBox="1"/>
          <p:nvPr/>
        </p:nvSpPr>
        <p:spPr>
          <a:xfrm>
            <a:off x="859536"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15" name="Text 12"/>
          <p:cNvSpPr txBox="1"/>
          <p:nvPr/>
        </p:nvSpPr>
        <p:spPr>
          <a:xfrm>
            <a:off x="859536"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 good eye and a willingness to walk the neighborhood. Handy with irrigation, construction or landscaping? Even better — but contractors do the heavy lifting.</a:t>
            </a:r>
            <a:endParaRPr lang="en-US" sz="1200" dirty="0" noProof="1"/>
          </a:p>
        </p:txBody>
      </p:sp>
      <p:sp>
        <p:nvSpPr>
          <p:cNvPr id="16" name="Shape 13"/>
          <p:cNvSpPr/>
          <p:nvPr/>
        </p:nvSpPr>
        <p:spPr>
          <a:xfrm>
            <a:off x="658368" y="5888736"/>
            <a:ext cx="3440887" cy="676656"/>
          </a:xfrm>
          <a:prstGeom prst="roundRect">
            <a:avLst>
              <a:gd name="adj" fmla="val 9459"/>
            </a:avLst>
          </a:prstGeom>
          <a:solidFill>
            <a:srgbClr val="EFE7D2"/>
          </a:solidFill>
          <a:ln/>
        </p:spPr>
      </p:sp>
      <p:sp>
        <p:nvSpPr>
          <p:cNvPr id="17" name="Text 14"/>
          <p:cNvSpPr txBox="1"/>
          <p:nvPr/>
        </p:nvSpPr>
        <p:spPr>
          <a:xfrm>
            <a:off x="859536"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18" name="Text 15"/>
          <p:cNvSpPr txBox="1"/>
          <p:nvPr/>
        </p:nvSpPr>
        <p:spPr>
          <a:xfrm>
            <a:off x="859536" y="6163056"/>
            <a:ext cx="3038551" cy="365760"/>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3</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19" name="Shape 16"/>
          <p:cNvSpPr/>
          <p:nvPr/>
        </p:nvSpPr>
        <p:spPr>
          <a:xfrm>
            <a:off x="4373575" y="2194560"/>
            <a:ext cx="3440887" cy="475488"/>
          </a:xfrm>
          <a:prstGeom prst="roundRect">
            <a:avLst>
              <a:gd name="adj" fmla="val 13462"/>
            </a:avLst>
          </a:prstGeom>
          <a:solidFill>
            <a:srgbClr val="55663A"/>
          </a:solidFill>
          <a:ln/>
        </p:spPr>
      </p:sp>
      <p:sp>
        <p:nvSpPr>
          <p:cNvPr id="20" name="Text 17"/>
          <p:cNvSpPr txBox="1"/>
          <p:nvPr/>
        </p:nvSpPr>
        <p:spPr>
          <a:xfrm>
            <a:off x="4373575"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Finance</a:t>
            </a:r>
            <a:endParaRPr lang="en-US" sz="1700" dirty="0" noProof="1"/>
          </a:p>
        </p:txBody>
      </p:sp>
      <p:sp>
        <p:nvSpPr>
          <p:cNvPr id="21" name="Shape 18"/>
          <p:cNvSpPr/>
          <p:nvPr/>
        </p:nvSpPr>
        <p:spPr>
          <a:xfrm>
            <a:off x="4373575" y="2761488"/>
            <a:ext cx="3440887" cy="1517904"/>
          </a:xfrm>
          <a:prstGeom prst="roundRect">
            <a:avLst>
              <a:gd name="adj" fmla="val 4217"/>
            </a:avLst>
          </a:prstGeom>
          <a:solidFill>
            <a:srgbClr val="FFFFFF"/>
          </a:solidFill>
          <a:ln w="15875">
            <a:solidFill>
              <a:srgbClr val="55663A"/>
            </a:solidFill>
            <a:prstDash val="solid"/>
          </a:ln>
          <a:effectLst>
            <a:outerShdw sx="100000" sy="100000" kx="0" ky="0" algn="bl" rotWithShape="0" blurRad="177800" dist="38100" dir="5400000">
              <a:srgbClr val="000000">
                <a:alpha val="22000"/>
              </a:srgbClr>
            </a:outerShdw>
          </a:effectLst>
        </p:spPr>
      </p:sp>
      <p:sp>
        <p:nvSpPr>
          <p:cNvPr id="22" name="Text 19"/>
          <p:cNvSpPr txBox="1"/>
          <p:nvPr/>
        </p:nvSpPr>
        <p:spPr>
          <a:xfrm>
            <a:off x="4574743"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23" name="Text 20"/>
          <p:cNvSpPr txBox="1"/>
          <p:nvPr/>
        </p:nvSpPr>
        <p:spPr>
          <a:xfrm>
            <a:off x="4574743"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Look over budgets, reserve planning and the monthly financials with the committee, so the Board can make well-informed decisions on your behalf.</a:t>
            </a:r>
            <a:endParaRPr lang="en-US" sz="1200" dirty="0" noProof="1"/>
          </a:p>
        </p:txBody>
      </p:sp>
      <p:sp>
        <p:nvSpPr>
          <p:cNvPr id="24" name="Shape 21"/>
          <p:cNvSpPr/>
          <p:nvPr/>
        </p:nvSpPr>
        <p:spPr>
          <a:xfrm>
            <a:off x="4373575" y="4370832"/>
            <a:ext cx="3440887" cy="1426464"/>
          </a:xfrm>
          <a:prstGeom prst="roundRect">
            <a:avLst>
              <a:gd name="adj" fmla="val 4487"/>
            </a:avLst>
          </a:prstGeom>
          <a:solidFill>
            <a:srgbClr val="FFFFFF"/>
          </a:solidFill>
          <a:ln w="15875">
            <a:solidFill>
              <a:srgbClr val="55663A"/>
            </a:solidFill>
            <a:prstDash val="solid"/>
          </a:ln>
          <a:effectLst>
            <a:outerShdw sx="100000" sy="100000" kx="0" ky="0" algn="bl" rotWithShape="0" blurRad="177800" dist="38100" dir="5400000">
              <a:srgbClr val="000000">
                <a:alpha val="22000"/>
              </a:srgbClr>
            </a:outerShdw>
          </a:effectLst>
        </p:spPr>
      </p:sp>
      <p:sp>
        <p:nvSpPr>
          <p:cNvPr id="25" name="Text 22"/>
          <p:cNvSpPr txBox="1"/>
          <p:nvPr/>
        </p:nvSpPr>
        <p:spPr>
          <a:xfrm>
            <a:off x="4574743"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26" name="Text 23"/>
          <p:cNvSpPr txBox="1"/>
          <p:nvPr/>
        </p:nvSpPr>
        <p:spPr>
          <a:xfrm>
            <a:off x="4574743"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 head for numbers and some patience for detail. Experience — or simply interest — in finance, accounting, budgeting or reserve studies.</a:t>
            </a:r>
            <a:endParaRPr lang="en-US" sz="1200" dirty="0" noProof="1"/>
          </a:p>
        </p:txBody>
      </p:sp>
      <p:sp>
        <p:nvSpPr>
          <p:cNvPr id="27" name="Shape 24"/>
          <p:cNvSpPr/>
          <p:nvPr/>
        </p:nvSpPr>
        <p:spPr>
          <a:xfrm>
            <a:off x="4373575" y="5888736"/>
            <a:ext cx="3440887" cy="676656"/>
          </a:xfrm>
          <a:prstGeom prst="roundRect">
            <a:avLst>
              <a:gd name="adj" fmla="val 9459"/>
            </a:avLst>
          </a:prstGeom>
          <a:solidFill>
            <a:srgbClr val="EFE7D2"/>
          </a:solidFill>
          <a:ln/>
        </p:spPr>
      </p:sp>
      <p:sp>
        <p:nvSpPr>
          <p:cNvPr id="28" name="Text 25"/>
          <p:cNvSpPr txBox="1"/>
          <p:nvPr/>
        </p:nvSpPr>
        <p:spPr>
          <a:xfrm>
            <a:off x="4574743"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29" name="Text 26"/>
          <p:cNvSpPr txBox="1"/>
          <p:nvPr/>
        </p:nvSpPr>
        <p:spPr>
          <a:xfrm>
            <a:off x="4574743" y="6163056"/>
            <a:ext cx="3038551" cy="365760"/>
          </a:xfrm>
          <a:prstGeom prst="rect">
            <a:avLst/>
          </a:prstGeom>
          <a:noFill/>
          <a:ln/>
        </p:spPr>
        <p:txBody>
          <a:bodyPr wrap="square" lIns="0" tIns="0" rIns="0" bIns="0" rtlCol="0" anchor="t"/>
          <a:lstStyle/>
          <a:p>
            <a:pPr indent="0" marL="0">
              <a:buNone/>
            </a:pPr>
            <a:r>
              <a:rPr lang="en-US" sz="2400" b="1" dirty="0" noProof="1">
                <a:solidFill>
                  <a:srgbClr val="55663A"/>
                </a:solidFill>
                <a:latin typeface="Cambria" pitchFamily="34" charset="0"/>
                <a:ea typeface="Cambria" pitchFamily="34" charset="-122"/>
                <a:cs typeface="Cambria" pitchFamily="34" charset="-120"/>
              </a:rPr>
              <a:t>2</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30" name="Shape 27"/>
          <p:cNvSpPr/>
          <p:nvPr/>
        </p:nvSpPr>
        <p:spPr>
          <a:xfrm>
            <a:off x="8088782" y="2194560"/>
            <a:ext cx="3440887" cy="475488"/>
          </a:xfrm>
          <a:prstGeom prst="roundRect">
            <a:avLst>
              <a:gd name="adj" fmla="val 13462"/>
            </a:avLst>
          </a:prstGeom>
          <a:solidFill>
            <a:srgbClr val="8A6A2F"/>
          </a:solidFill>
          <a:ln/>
        </p:spPr>
      </p:sp>
      <p:sp>
        <p:nvSpPr>
          <p:cNvPr id="31" name="Text 28"/>
          <p:cNvSpPr txBox="1"/>
          <p:nvPr/>
        </p:nvSpPr>
        <p:spPr>
          <a:xfrm>
            <a:off x="8088782"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Pets</a:t>
            </a:r>
            <a:endParaRPr lang="en-US" sz="1700" dirty="0" noProof="1"/>
          </a:p>
        </p:txBody>
      </p:sp>
      <p:sp>
        <p:nvSpPr>
          <p:cNvPr id="32" name="Shape 29"/>
          <p:cNvSpPr/>
          <p:nvPr/>
        </p:nvSpPr>
        <p:spPr>
          <a:xfrm>
            <a:off x="8088782" y="2761488"/>
            <a:ext cx="3440887" cy="1517904"/>
          </a:xfrm>
          <a:prstGeom prst="roundRect">
            <a:avLst>
              <a:gd name="adj" fmla="val 421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3" name="Text 30"/>
          <p:cNvSpPr txBox="1"/>
          <p:nvPr/>
        </p:nvSpPr>
        <p:spPr>
          <a:xfrm>
            <a:off x="8289950"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34" name="Text 31"/>
          <p:cNvSpPr txBox="1"/>
          <p:nvPr/>
        </p:nvSpPr>
        <p:spPr>
          <a:xfrm>
            <a:off x="8289950"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Spread the word about Puppy Parties, lend a hand at pet-friendly gatherings, tidy the park afterward, and keep the waste-bag dispensers stocked.</a:t>
            </a:r>
            <a:endParaRPr lang="en-US" sz="1200" dirty="0" noProof="1"/>
          </a:p>
        </p:txBody>
      </p:sp>
      <p:sp>
        <p:nvSpPr>
          <p:cNvPr id="35" name="Shape 32"/>
          <p:cNvSpPr/>
          <p:nvPr/>
        </p:nvSpPr>
        <p:spPr>
          <a:xfrm>
            <a:off x="8088782" y="4370832"/>
            <a:ext cx="3440887" cy="1426464"/>
          </a:xfrm>
          <a:prstGeom prst="roundRect">
            <a:avLst>
              <a:gd name="adj" fmla="val 448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6" name="Text 33"/>
          <p:cNvSpPr txBox="1"/>
          <p:nvPr/>
        </p:nvSpPr>
        <p:spPr>
          <a:xfrm>
            <a:off x="8289950"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37" name="Text 34"/>
          <p:cNvSpPr txBox="1"/>
          <p:nvPr/>
        </p:nvSpPr>
        <p:spPr>
          <a:xfrm>
            <a:off x="8289950"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A dog, a cat, or just a soft spot for the four-legged neighbors. Easily the friendliest way to meet people here.</a:t>
            </a:r>
            <a:endParaRPr lang="en-US" sz="1200" dirty="0" noProof="1"/>
          </a:p>
        </p:txBody>
      </p:sp>
      <p:sp>
        <p:nvSpPr>
          <p:cNvPr id="38" name="Shape 35"/>
          <p:cNvSpPr/>
          <p:nvPr/>
        </p:nvSpPr>
        <p:spPr>
          <a:xfrm>
            <a:off x="8088782" y="5888736"/>
            <a:ext cx="3440887" cy="676656"/>
          </a:xfrm>
          <a:prstGeom prst="roundRect">
            <a:avLst>
              <a:gd name="adj" fmla="val 9459"/>
            </a:avLst>
          </a:prstGeom>
          <a:solidFill>
            <a:srgbClr val="EFE7D2"/>
          </a:solidFill>
          <a:ln/>
        </p:spPr>
      </p:sp>
      <p:sp>
        <p:nvSpPr>
          <p:cNvPr id="39" name="Text 36"/>
          <p:cNvSpPr txBox="1"/>
          <p:nvPr/>
        </p:nvSpPr>
        <p:spPr>
          <a:xfrm>
            <a:off x="8289950"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40" name="Text 37"/>
          <p:cNvSpPr txBox="1"/>
          <p:nvPr/>
        </p:nvSpPr>
        <p:spPr>
          <a:xfrm>
            <a:off x="8289950" y="6163056"/>
            <a:ext cx="3038551" cy="365760"/>
          </a:xfrm>
          <a:prstGeom prst="rect">
            <a:avLst/>
          </a:prstGeom>
          <a:noFill/>
          <a:ln/>
        </p:spPr>
        <p:txBody>
          <a:bodyPr wrap="square" lIns="0" tIns="0" rIns="0" bIns="0" rtlCol="0" anchor="t"/>
          <a:lstStyle/>
          <a:p>
            <a:pPr indent="0" marL="0">
              <a:buNone/>
            </a:pPr>
            <a:r>
              <a:rPr lang="en-US" sz="2400" b="1" dirty="0" noProof="1">
                <a:solidFill>
                  <a:srgbClr val="8A6A2F"/>
                </a:solidFill>
                <a:latin typeface="Cambria" pitchFamily="34" charset="0"/>
                <a:ea typeface="Cambria" pitchFamily="34" charset="-122"/>
                <a:cs typeface="Cambria" pitchFamily="34" charset="-120"/>
              </a:rPr>
              <a:t>3</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Tree>
  </p:cSld>
  <p:clrMapOvr>
    <a:masterClrMapping/>
  </p:clrMapOvr>
  <p:transition spd="slow" advTm="18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BF6"/>
        </a:solidFill>
      </p:bgPr>
    </p:bg>
    <p:spTree>
      <p:nvGrpSpPr>
        <p:cNvPr id="1" name=""/>
        <p:cNvGrpSpPr/>
        <p:nvPr/>
      </p:nvGrpSpPr>
      <p:grpSpPr>
        <a:xfrm>
          <a:off x="0" y="0"/>
          <a:ext cx="0" cy="0"/>
          <a:chOff x="0" y="0"/>
          <a:chExt cx="0" cy="0"/>
        </a:xfrm>
      </p:grpSpPr>
      <p:pic>
        <p:nvPicPr>
          <p:cNvPr id="2" name="Image 0" descr="/tmp/ishoa/final/ban_vol2.jpg">    </p:cNvPr>
          <p:cNvPicPr>
            <a:picLocks noChangeAspect="1"/>
          </p:cNvPicPr>
          <p:nvPr/>
        </p:nvPicPr>
        <p:blipFill>
          <a:blip r:embed="rId1"/>
          <a:stretch>
            <a:fillRect/>
          </a:stretch>
        </p:blipFill>
        <p:spPr>
          <a:xfrm>
            <a:off x="0" y="0"/>
            <a:ext cx="12191695" cy="2084832"/>
          </a:xfrm>
          <a:prstGeom prst="rect">
            <a:avLst/>
          </a:prstGeom>
        </p:spPr>
      </p:pic>
      <p:sp>
        <p:nvSpPr>
          <p:cNvPr id="3" name="Shape 0"/>
          <p:cNvSpPr/>
          <p:nvPr/>
        </p:nvSpPr>
        <p:spPr>
          <a:xfrm>
            <a:off x="0" y="0"/>
            <a:ext cx="12191695" cy="2084832"/>
          </a:xfrm>
          <a:prstGeom prst="rect">
            <a:avLst/>
          </a:prstGeom>
          <a:solidFill>
            <a:srgbClr val="12241A">
              <a:alpha val="54000"/>
            </a:srgbClr>
          </a:solidFill>
          <a:ln/>
        </p:spPr>
      </p:sp>
      <p:sp>
        <p:nvSpPr>
          <p:cNvPr id="4" name="Shape 1"/>
          <p:cNvSpPr/>
          <p:nvPr/>
        </p:nvSpPr>
        <p:spPr>
          <a:xfrm>
            <a:off x="0" y="512064"/>
            <a:ext cx="12191695" cy="1572768"/>
          </a:xfrm>
          <a:prstGeom prst="rect">
            <a:avLst/>
          </a:prstGeom>
          <a:solidFill>
            <a:srgbClr val="12241A">
              <a:alpha val="68000"/>
            </a:srgbClr>
          </a:solidFill>
          <a:ln/>
        </p:spPr>
      </p:sp>
      <p:sp>
        <p:nvSpPr>
          <p:cNvPr id="5" name="Text 2"/>
          <p:cNvSpPr txBox="1"/>
          <p:nvPr/>
        </p:nvSpPr>
        <p:spPr>
          <a:xfrm>
            <a:off x="658368" y="658368"/>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WHERE WE COULD USE YOU · 2 OF 2</a:t>
            </a:r>
            <a:endParaRPr lang="en-US" sz="1350" dirty="0" noProof="1"/>
          </a:p>
        </p:txBody>
      </p:sp>
      <p:sp>
        <p:nvSpPr>
          <p:cNvPr id="6" name="Text 3"/>
          <p:cNvSpPr txBox="1"/>
          <p:nvPr/>
        </p:nvSpPr>
        <p:spPr>
          <a:xfrm>
            <a:off x="630936" y="969264"/>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Three more ways to jump in</a:t>
            </a:r>
            <a:endParaRPr lang="en-US" sz="3400" dirty="0" noProof="1"/>
          </a:p>
        </p:txBody>
      </p:sp>
      <p:sp>
        <p:nvSpPr>
          <p:cNvPr id="7" name="Text 4"/>
          <p:cNvSpPr txBox="1"/>
          <p:nvPr/>
        </p:nvSpPr>
        <p:spPr>
          <a:xfrm>
            <a:off x="658368" y="1700784"/>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Same deal — a couple of hours, good company, and a warm welcome from the regulars.</a:t>
            </a:r>
            <a:endParaRPr lang="en-US" sz="1550" dirty="0" noProof="1"/>
          </a:p>
        </p:txBody>
      </p:sp>
      <p:sp>
        <p:nvSpPr>
          <p:cNvPr id="8" name="Shape 5"/>
          <p:cNvSpPr/>
          <p:nvPr/>
        </p:nvSpPr>
        <p:spPr>
          <a:xfrm>
            <a:off x="658368" y="2194560"/>
            <a:ext cx="3440887" cy="475488"/>
          </a:xfrm>
          <a:prstGeom prst="roundRect">
            <a:avLst>
              <a:gd name="adj" fmla="val 13462"/>
            </a:avLst>
          </a:prstGeom>
          <a:solidFill>
            <a:srgbClr val="3D5C43"/>
          </a:solidFill>
          <a:ln/>
        </p:spPr>
      </p:sp>
      <p:sp>
        <p:nvSpPr>
          <p:cNvPr id="9" name="Text 6"/>
          <p:cNvSpPr txBox="1"/>
          <p:nvPr/>
        </p:nvSpPr>
        <p:spPr>
          <a:xfrm>
            <a:off x="658368"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Security</a:t>
            </a:r>
            <a:endParaRPr lang="en-US" sz="1700" dirty="0" noProof="1"/>
          </a:p>
        </p:txBody>
      </p:sp>
      <p:sp>
        <p:nvSpPr>
          <p:cNvPr id="10" name="Shape 7"/>
          <p:cNvSpPr/>
          <p:nvPr/>
        </p:nvSpPr>
        <p:spPr>
          <a:xfrm>
            <a:off x="658368" y="2761488"/>
            <a:ext cx="3440887" cy="1517904"/>
          </a:xfrm>
          <a:prstGeom prst="roundRect">
            <a:avLst>
              <a:gd name="adj" fmla="val 4217"/>
            </a:avLst>
          </a:prstGeom>
          <a:solidFill>
            <a:srgbClr val="FFFFFF"/>
          </a:solidFill>
          <a:ln w="15875">
            <a:solidFill>
              <a:srgbClr val="3D5C43"/>
            </a:solidFill>
            <a:prstDash val="solid"/>
          </a:ln>
          <a:effectLst>
            <a:outerShdw sx="100000" sy="100000" kx="0" ky="0" algn="bl" rotWithShape="0" blurRad="177800" dist="38100" dir="5400000">
              <a:srgbClr val="000000">
                <a:alpha val="22000"/>
              </a:srgbClr>
            </a:outerShdw>
          </a:effectLst>
        </p:spPr>
      </p:sp>
      <p:sp>
        <p:nvSpPr>
          <p:cNvPr id="11" name="Text 8"/>
          <p:cNvSpPr txBox="1"/>
          <p:nvPr/>
        </p:nvSpPr>
        <p:spPr>
          <a:xfrm>
            <a:off x="859536"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12" name="Text 9"/>
          <p:cNvSpPr txBox="1"/>
          <p:nvPr/>
        </p:nvSpPr>
        <p:spPr>
          <a:xfrm>
            <a:off x="859536"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Help with traffic safety while crews work on the gates, gather details from neighbors reporting speeders or damage, and post the seasonal "Icy Roads" signs.</a:t>
            </a:r>
            <a:endParaRPr lang="en-US" sz="1200" dirty="0" noProof="1"/>
          </a:p>
        </p:txBody>
      </p:sp>
      <p:sp>
        <p:nvSpPr>
          <p:cNvPr id="13" name="Shape 10"/>
          <p:cNvSpPr/>
          <p:nvPr/>
        </p:nvSpPr>
        <p:spPr>
          <a:xfrm>
            <a:off x="658368" y="4370832"/>
            <a:ext cx="3440887" cy="1426464"/>
          </a:xfrm>
          <a:prstGeom prst="roundRect">
            <a:avLst>
              <a:gd name="adj" fmla="val 4487"/>
            </a:avLst>
          </a:prstGeom>
          <a:solidFill>
            <a:srgbClr val="FFFFFF"/>
          </a:solidFill>
          <a:ln w="15875">
            <a:solidFill>
              <a:srgbClr val="3D5C43"/>
            </a:solidFill>
            <a:prstDash val="solid"/>
          </a:ln>
          <a:effectLst>
            <a:outerShdw sx="100000" sy="100000" kx="0" ky="0" algn="bl" rotWithShape="0" blurRad="177800" dist="38100" dir="5400000">
              <a:srgbClr val="000000">
                <a:alpha val="22000"/>
              </a:srgbClr>
            </a:outerShdw>
          </a:effectLst>
        </p:spPr>
      </p:sp>
      <p:sp>
        <p:nvSpPr>
          <p:cNvPr id="14" name="Text 11"/>
          <p:cNvSpPr txBox="1"/>
          <p:nvPr/>
        </p:nvSpPr>
        <p:spPr>
          <a:xfrm>
            <a:off x="859536"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15" name="Text 12"/>
          <p:cNvSpPr txBox="1"/>
          <p:nvPr/>
        </p:nvSpPr>
        <p:spPr>
          <a:xfrm>
            <a:off x="859536"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No security background needed. A level head and a habit of noticing things. You'll work alongside the Board and our service providers.</a:t>
            </a:r>
            <a:endParaRPr lang="en-US" sz="1200" dirty="0" noProof="1"/>
          </a:p>
        </p:txBody>
      </p:sp>
      <p:sp>
        <p:nvSpPr>
          <p:cNvPr id="16" name="Shape 13"/>
          <p:cNvSpPr/>
          <p:nvPr/>
        </p:nvSpPr>
        <p:spPr>
          <a:xfrm>
            <a:off x="658368" y="5888736"/>
            <a:ext cx="3440887" cy="676656"/>
          </a:xfrm>
          <a:prstGeom prst="roundRect">
            <a:avLst>
              <a:gd name="adj" fmla="val 9459"/>
            </a:avLst>
          </a:prstGeom>
          <a:solidFill>
            <a:srgbClr val="EFE7D2"/>
          </a:solidFill>
          <a:ln/>
        </p:spPr>
      </p:sp>
      <p:sp>
        <p:nvSpPr>
          <p:cNvPr id="17" name="Text 14"/>
          <p:cNvSpPr txBox="1"/>
          <p:nvPr/>
        </p:nvSpPr>
        <p:spPr>
          <a:xfrm>
            <a:off x="859536"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18" name="Text 15"/>
          <p:cNvSpPr txBox="1"/>
          <p:nvPr/>
        </p:nvSpPr>
        <p:spPr>
          <a:xfrm>
            <a:off x="859536" y="6163056"/>
            <a:ext cx="3038551" cy="365760"/>
          </a:xfrm>
          <a:prstGeom prst="rect">
            <a:avLst/>
          </a:prstGeom>
          <a:noFill/>
          <a:ln/>
        </p:spPr>
        <p:txBody>
          <a:bodyPr wrap="square" lIns="0" tIns="0" rIns="0" bIns="0" rtlCol="0" anchor="t"/>
          <a:lstStyle/>
          <a:p>
            <a:pPr indent="0" marL="0">
              <a:buNone/>
            </a:pPr>
            <a:r>
              <a:rPr lang="en-US" sz="2400" b="1" dirty="0" noProof="1">
                <a:solidFill>
                  <a:srgbClr val="3D5C43"/>
                </a:solidFill>
                <a:latin typeface="Cambria" pitchFamily="34" charset="0"/>
                <a:ea typeface="Cambria" pitchFamily="34" charset="-122"/>
                <a:cs typeface="Cambria" pitchFamily="34" charset="-120"/>
              </a:rPr>
              <a:t>2</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19" name="Shape 16"/>
          <p:cNvSpPr/>
          <p:nvPr/>
        </p:nvSpPr>
        <p:spPr>
          <a:xfrm>
            <a:off x="4373575" y="2194560"/>
            <a:ext cx="3440887" cy="475488"/>
          </a:xfrm>
          <a:prstGeom prst="roundRect">
            <a:avLst>
              <a:gd name="adj" fmla="val 13462"/>
            </a:avLst>
          </a:prstGeom>
          <a:solidFill>
            <a:srgbClr val="6E7A46"/>
          </a:solidFill>
          <a:ln/>
        </p:spPr>
      </p:sp>
      <p:sp>
        <p:nvSpPr>
          <p:cNvPr id="20" name="Text 17"/>
          <p:cNvSpPr txBox="1"/>
          <p:nvPr/>
        </p:nvSpPr>
        <p:spPr>
          <a:xfrm>
            <a:off x="4373575"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Nature Preserve</a:t>
            </a:r>
            <a:endParaRPr lang="en-US" sz="1700" dirty="0" noProof="1"/>
          </a:p>
        </p:txBody>
      </p:sp>
      <p:sp>
        <p:nvSpPr>
          <p:cNvPr id="21" name="Shape 18"/>
          <p:cNvSpPr/>
          <p:nvPr/>
        </p:nvSpPr>
        <p:spPr>
          <a:xfrm>
            <a:off x="4373575" y="2761488"/>
            <a:ext cx="3440887" cy="1517904"/>
          </a:xfrm>
          <a:prstGeom prst="roundRect">
            <a:avLst>
              <a:gd name="adj" fmla="val 4217"/>
            </a:avLst>
          </a:prstGeom>
          <a:solidFill>
            <a:srgbClr val="FFFFFF"/>
          </a:solidFill>
          <a:ln w="15875">
            <a:solidFill>
              <a:srgbClr val="6E7A46"/>
            </a:solidFill>
            <a:prstDash val="solid"/>
          </a:ln>
          <a:effectLst>
            <a:outerShdw sx="100000" sy="100000" kx="0" ky="0" algn="bl" rotWithShape="0" blurRad="177800" dist="38100" dir="5400000">
              <a:srgbClr val="000000">
                <a:alpha val="22000"/>
              </a:srgbClr>
            </a:outerShdw>
          </a:effectLst>
        </p:spPr>
      </p:sp>
      <p:sp>
        <p:nvSpPr>
          <p:cNvPr id="22" name="Text 19"/>
          <p:cNvSpPr txBox="1"/>
          <p:nvPr/>
        </p:nvSpPr>
        <p:spPr>
          <a:xfrm>
            <a:off x="4574743"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23" name="Text 20"/>
          <p:cNvSpPr txBox="1"/>
          <p:nvPr/>
        </p:nvSpPr>
        <p:spPr>
          <a:xfrm>
            <a:off x="4574743"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Keep an eye on the trail, the nest boxes and the sign boards. Trim a little overgrowth, refresh the species board, clean the wood duck boxes.</a:t>
            </a:r>
            <a:endParaRPr lang="en-US" sz="1200" dirty="0" noProof="1"/>
          </a:p>
        </p:txBody>
      </p:sp>
      <p:sp>
        <p:nvSpPr>
          <p:cNvPr id="24" name="Shape 21"/>
          <p:cNvSpPr/>
          <p:nvPr/>
        </p:nvSpPr>
        <p:spPr>
          <a:xfrm>
            <a:off x="4373575" y="4370832"/>
            <a:ext cx="3440887" cy="1426464"/>
          </a:xfrm>
          <a:prstGeom prst="roundRect">
            <a:avLst>
              <a:gd name="adj" fmla="val 4487"/>
            </a:avLst>
          </a:prstGeom>
          <a:solidFill>
            <a:srgbClr val="FFFFFF"/>
          </a:solidFill>
          <a:ln w="15875">
            <a:solidFill>
              <a:srgbClr val="6E7A46"/>
            </a:solidFill>
            <a:prstDash val="solid"/>
          </a:ln>
          <a:effectLst>
            <a:outerShdw sx="100000" sy="100000" kx="0" ky="0" algn="bl" rotWithShape="0" blurRad="177800" dist="38100" dir="5400000">
              <a:srgbClr val="000000">
                <a:alpha val="22000"/>
              </a:srgbClr>
            </a:outerShdw>
          </a:effectLst>
        </p:spPr>
      </p:sp>
      <p:sp>
        <p:nvSpPr>
          <p:cNvPr id="25" name="Text 22"/>
          <p:cNvSpPr txBox="1"/>
          <p:nvPr/>
        </p:nvSpPr>
        <p:spPr>
          <a:xfrm>
            <a:off x="4574743"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26" name="Text 23"/>
          <p:cNvSpPr txBox="1"/>
          <p:nvPr/>
        </p:nvSpPr>
        <p:spPr>
          <a:xfrm>
            <a:off x="4574743"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 love of being outdoors. Bring your boots and your binoculars — this one is more walk-in-the-woods than work party.</a:t>
            </a:r>
            <a:endParaRPr lang="en-US" sz="1200" dirty="0" noProof="1"/>
          </a:p>
        </p:txBody>
      </p:sp>
      <p:sp>
        <p:nvSpPr>
          <p:cNvPr id="27" name="Shape 24"/>
          <p:cNvSpPr/>
          <p:nvPr/>
        </p:nvSpPr>
        <p:spPr>
          <a:xfrm>
            <a:off x="4373575" y="5888736"/>
            <a:ext cx="3440887" cy="676656"/>
          </a:xfrm>
          <a:prstGeom prst="roundRect">
            <a:avLst>
              <a:gd name="adj" fmla="val 9459"/>
            </a:avLst>
          </a:prstGeom>
          <a:solidFill>
            <a:srgbClr val="EFE7D2"/>
          </a:solidFill>
          <a:ln/>
        </p:spPr>
      </p:sp>
      <p:sp>
        <p:nvSpPr>
          <p:cNvPr id="28" name="Text 25"/>
          <p:cNvSpPr txBox="1"/>
          <p:nvPr/>
        </p:nvSpPr>
        <p:spPr>
          <a:xfrm>
            <a:off x="4574743"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29" name="Text 26"/>
          <p:cNvSpPr txBox="1"/>
          <p:nvPr/>
        </p:nvSpPr>
        <p:spPr>
          <a:xfrm>
            <a:off x="4574743" y="6163056"/>
            <a:ext cx="3038551" cy="365760"/>
          </a:xfrm>
          <a:prstGeom prst="rect">
            <a:avLst/>
          </a:prstGeom>
          <a:noFill/>
          <a:ln/>
        </p:spPr>
        <p:txBody>
          <a:bodyPr wrap="square" lIns="0" tIns="0" rIns="0" bIns="0" rtlCol="0" anchor="t"/>
          <a:lstStyle/>
          <a:p>
            <a:pPr indent="0" marL="0">
              <a:buNone/>
            </a:pPr>
            <a:r>
              <a:rPr lang="en-US" sz="2400" b="1" dirty="0" noProof="1">
                <a:solidFill>
                  <a:srgbClr val="6E7A46"/>
                </a:solidFill>
                <a:latin typeface="Cambria" pitchFamily="34" charset="0"/>
                <a:ea typeface="Cambria" pitchFamily="34" charset="-122"/>
                <a:cs typeface="Cambria" pitchFamily="34" charset="-120"/>
              </a:rPr>
              <a:t>2</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30" name="Shape 27"/>
          <p:cNvSpPr/>
          <p:nvPr/>
        </p:nvSpPr>
        <p:spPr>
          <a:xfrm>
            <a:off x="8088782" y="2194560"/>
            <a:ext cx="3440887" cy="475488"/>
          </a:xfrm>
          <a:prstGeom prst="roundRect">
            <a:avLst>
              <a:gd name="adj" fmla="val 13462"/>
            </a:avLst>
          </a:prstGeom>
          <a:solidFill>
            <a:srgbClr val="8A6A2F"/>
          </a:solidFill>
          <a:ln/>
        </p:spPr>
      </p:sp>
      <p:sp>
        <p:nvSpPr>
          <p:cNvPr id="31" name="Text 28"/>
          <p:cNvSpPr txBox="1"/>
          <p:nvPr/>
        </p:nvSpPr>
        <p:spPr>
          <a:xfrm>
            <a:off x="8088782"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Events</a:t>
            </a:r>
            <a:endParaRPr lang="en-US" sz="1700" dirty="0" noProof="1"/>
          </a:p>
        </p:txBody>
      </p:sp>
      <p:sp>
        <p:nvSpPr>
          <p:cNvPr id="32" name="Shape 29"/>
          <p:cNvSpPr/>
          <p:nvPr/>
        </p:nvSpPr>
        <p:spPr>
          <a:xfrm>
            <a:off x="8088782" y="2761488"/>
            <a:ext cx="3440887" cy="1517904"/>
          </a:xfrm>
          <a:prstGeom prst="roundRect">
            <a:avLst>
              <a:gd name="adj" fmla="val 421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3" name="Text 30"/>
          <p:cNvSpPr txBox="1"/>
          <p:nvPr/>
        </p:nvSpPr>
        <p:spPr>
          <a:xfrm>
            <a:off x="8289950"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34" name="Text 31"/>
          <p:cNvSpPr txBox="1"/>
          <p:nvPr/>
        </p:nvSpPr>
        <p:spPr>
          <a:xfrm>
            <a:off x="8289950"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Planning, setup, decorating, registration or day-of help for the Garage Sale, Golf Cart Parade, Summer Picnic, Holiday Party and Annual Meeting.</a:t>
            </a:r>
            <a:endParaRPr lang="en-US" sz="1200" dirty="0" noProof="1"/>
          </a:p>
        </p:txBody>
      </p:sp>
      <p:sp>
        <p:nvSpPr>
          <p:cNvPr id="35" name="Shape 32"/>
          <p:cNvSpPr/>
          <p:nvPr/>
        </p:nvSpPr>
        <p:spPr>
          <a:xfrm>
            <a:off x="8088782" y="4370832"/>
            <a:ext cx="3440887" cy="1426464"/>
          </a:xfrm>
          <a:prstGeom prst="roundRect">
            <a:avLst>
              <a:gd name="adj" fmla="val 448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6" name="Text 33"/>
          <p:cNvSpPr txBox="1"/>
          <p:nvPr/>
        </p:nvSpPr>
        <p:spPr>
          <a:xfrm>
            <a:off x="8289950"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37" name="Text 34"/>
          <p:cNvSpPr txBox="1"/>
          <p:nvPr/>
        </p:nvSpPr>
        <p:spPr>
          <a:xfrm>
            <a:off x="8289950"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An appetite for a good party. Pick the one or two events that fit your calendar — nobody is signing up for all of them.</a:t>
            </a:r>
            <a:endParaRPr lang="en-US" sz="1200" dirty="0" noProof="1"/>
          </a:p>
        </p:txBody>
      </p:sp>
      <p:sp>
        <p:nvSpPr>
          <p:cNvPr id="38" name="Shape 35"/>
          <p:cNvSpPr/>
          <p:nvPr/>
        </p:nvSpPr>
        <p:spPr>
          <a:xfrm>
            <a:off x="8088782" y="5888736"/>
            <a:ext cx="3440887" cy="676656"/>
          </a:xfrm>
          <a:prstGeom prst="roundRect">
            <a:avLst>
              <a:gd name="adj" fmla="val 9459"/>
            </a:avLst>
          </a:prstGeom>
          <a:solidFill>
            <a:srgbClr val="EFE7D2"/>
          </a:solidFill>
          <a:ln/>
        </p:spPr>
      </p:sp>
      <p:sp>
        <p:nvSpPr>
          <p:cNvPr id="39" name="Text 36"/>
          <p:cNvSpPr txBox="1"/>
          <p:nvPr/>
        </p:nvSpPr>
        <p:spPr>
          <a:xfrm>
            <a:off x="8289950"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40" name="Text 37"/>
          <p:cNvSpPr txBox="1"/>
          <p:nvPr/>
        </p:nvSpPr>
        <p:spPr>
          <a:xfrm>
            <a:off x="8289950" y="6163056"/>
            <a:ext cx="3038551" cy="365760"/>
          </a:xfrm>
          <a:prstGeom prst="rect">
            <a:avLst/>
          </a:prstGeom>
          <a:noFill/>
          <a:ln/>
        </p:spPr>
        <p:txBody>
          <a:bodyPr wrap="square" lIns="0" tIns="0" rIns="0" bIns="0" rtlCol="0" anchor="t"/>
          <a:lstStyle/>
          <a:p>
            <a:pPr indent="0" marL="0">
              <a:buNone/>
            </a:pPr>
            <a:r>
              <a:rPr lang="en-US" sz="2400" b="1" dirty="0" noProof="1">
                <a:solidFill>
                  <a:srgbClr val="8A6A2F"/>
                </a:solidFill>
                <a:latin typeface="Cambria" pitchFamily="34" charset="0"/>
                <a:ea typeface="Cambria" pitchFamily="34" charset="-122"/>
                <a:cs typeface="Cambria" pitchFamily="34" charset="-120"/>
              </a:rPr>
              <a:t>3</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Tree>
  </p:cSld>
  <p:clrMapOvr>
    <a:masterClrMapping/>
  </p:clrMapOvr>
  <p:transition spd="slow" advTm="18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24402A"/>
        </a:solidFill>
      </p:bgPr>
    </p:bg>
    <p:spTree>
      <p:nvGrpSpPr>
        <p:cNvPr id="1" name=""/>
        <p:cNvGrpSpPr/>
        <p:nvPr/>
      </p:nvGrpSpPr>
      <p:grpSpPr>
        <a:xfrm>
          <a:off x="0" y="0"/>
          <a:ext cx="0" cy="0"/>
          <a:chOff x="0" y="0"/>
          <a:chExt cx="0" cy="0"/>
        </a:xfrm>
      </p:grpSpPr>
      <p:pic>
        <p:nvPicPr>
          <p:cNvPr id="2" name="Image 0" descr="/tmp/ishoa/final/bg_close.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38000"/>
            </a:srgbClr>
          </a:solidFill>
          <a:ln/>
        </p:spPr>
      </p:sp>
      <p:sp>
        <p:nvSpPr>
          <p:cNvPr id="4" name="Shape 1"/>
          <p:cNvSpPr/>
          <p:nvPr/>
        </p:nvSpPr>
        <p:spPr>
          <a:xfrm>
            <a:off x="566928" y="3246120"/>
            <a:ext cx="8046720" cy="3017520"/>
          </a:xfrm>
          <a:prstGeom prst="roundRect">
            <a:avLst>
              <a:gd name="adj" fmla="val 3333"/>
            </a:avLst>
          </a:prstGeom>
          <a:solidFill>
            <a:srgbClr val="0F2015">
              <a:alpha val="86000"/>
            </a:srgbClr>
          </a:solidFill>
          <a:ln/>
        </p:spPr>
      </p:sp>
      <p:pic>
        <p:nvPicPr>
          <p:cNvPr id="5" name="Image 1" descr="/tmp/ishoa/final/logo.png">    </p:cNvPr>
          <p:cNvPicPr>
            <a:picLocks noChangeAspect="1"/>
          </p:cNvPicPr>
          <p:nvPr/>
        </p:nvPicPr>
        <p:blipFill>
          <a:blip r:embed="rId2"/>
          <a:stretch>
            <a:fillRect/>
          </a:stretch>
        </p:blipFill>
        <p:spPr>
          <a:xfrm>
            <a:off x="987552" y="3703320"/>
            <a:ext cx="1115568" cy="1115568"/>
          </a:xfrm>
          <a:prstGeom prst="rect">
            <a:avLst/>
          </a:prstGeom>
        </p:spPr>
      </p:pic>
      <p:sp>
        <p:nvSpPr>
          <p:cNvPr id="6" name="Text 2"/>
          <p:cNvSpPr txBox="1"/>
          <p:nvPr/>
        </p:nvSpPr>
        <p:spPr>
          <a:xfrm>
            <a:off x="2377440" y="3630168"/>
            <a:ext cx="5833872" cy="310896"/>
          </a:xfrm>
          <a:prstGeom prst="rect">
            <a:avLst/>
          </a:prstGeom>
          <a:noFill/>
          <a:ln/>
        </p:spPr>
        <p:txBody>
          <a:bodyPr wrap="square" lIns="0" tIns="0" rIns="0" bIns="0" rtlCol="0" anchor="t"/>
          <a:lstStyle/>
          <a:p>
            <a:pPr indent="0" marL="0">
              <a:buNone/>
            </a:pPr>
            <a:r>
              <a:rPr lang="en-US" sz="1350" b="1" spc="300" kern="0" dirty="0" noProof="1">
                <a:solidFill>
                  <a:srgbClr val="DCC08C"/>
                </a:solidFill>
                <a:latin typeface="Calibri" pitchFamily="34" charset="0"/>
                <a:ea typeface="Calibri" pitchFamily="34" charset="-122"/>
                <a:cs typeface="Calibri" pitchFamily="34" charset="-120"/>
              </a:rPr>
              <a:t>LIKE-MINDED NEIGHBORS, ONE PURPOSE</a:t>
            </a:r>
            <a:endParaRPr lang="en-US" sz="1350" dirty="0" noProof="1"/>
          </a:p>
        </p:txBody>
      </p:sp>
      <p:sp>
        <p:nvSpPr>
          <p:cNvPr id="7" name="Text 3"/>
          <p:cNvSpPr txBox="1"/>
          <p:nvPr/>
        </p:nvSpPr>
        <p:spPr>
          <a:xfrm>
            <a:off x="2350008" y="3959352"/>
            <a:ext cx="5925312" cy="1115568"/>
          </a:xfrm>
          <a:prstGeom prst="rect">
            <a:avLst/>
          </a:prstGeom>
          <a:noFill/>
          <a:ln/>
        </p:spPr>
        <p:txBody>
          <a:bodyPr wrap="square" lIns="0" tIns="0" rIns="0" bIns="0" rtlCol="0" anchor="t"/>
          <a:lstStyle/>
          <a:p>
            <a:pPr indent="0" marL="0">
              <a:lnSpc>
                <a:spcPts val="4000"/>
              </a:lnSpc>
              <a:buNone/>
            </a:pPr>
            <a:r>
              <a:rPr lang="en-US" sz="3000" b="1" dirty="0" noProof="1">
                <a:solidFill>
                  <a:srgbClr val="FFFFFF"/>
                </a:solidFill>
                <a:latin typeface="Cambria" pitchFamily="34" charset="0"/>
                <a:ea typeface="Cambria" pitchFamily="34" charset="-122"/>
                <a:cs typeface="Cambria" pitchFamily="34" charset="-120"/>
              </a:rPr>
              <a:t>Let's make this the best</a:t>
            </a:r>
            <a:endParaRPr lang="en-US" sz="3000" dirty="0" noProof="1"/>
          </a:p>
          <a:p>
            <a:pPr indent="0" marL="0">
              <a:lnSpc>
                <a:spcPts val="4000"/>
              </a:lnSpc>
              <a:buNone/>
            </a:pPr>
            <a:r>
              <a:rPr lang="en-US" sz="3000" b="1" dirty="0" noProof="1">
                <a:solidFill>
                  <a:srgbClr val="FFFFFF"/>
                </a:solidFill>
                <a:latin typeface="Cambria" pitchFamily="34" charset="0"/>
                <a:ea typeface="Cambria" pitchFamily="34" charset="-122"/>
                <a:cs typeface="Cambria" pitchFamily="34" charset="-120"/>
              </a:rPr>
              <a:t>place you've ever lived</a:t>
            </a:r>
            <a:endParaRPr lang="en-US" sz="3000" dirty="0" noProof="1"/>
          </a:p>
        </p:txBody>
      </p:sp>
      <p:sp>
        <p:nvSpPr>
          <p:cNvPr id="8" name="Text 4"/>
          <p:cNvSpPr txBox="1"/>
          <p:nvPr/>
        </p:nvSpPr>
        <p:spPr>
          <a:xfrm>
            <a:off x="2377440" y="5093208"/>
            <a:ext cx="5833872" cy="402336"/>
          </a:xfrm>
          <a:prstGeom prst="rect">
            <a:avLst/>
          </a:prstGeom>
          <a:noFill/>
          <a:ln/>
        </p:spPr>
        <p:txBody>
          <a:bodyPr wrap="square" lIns="0" tIns="0" rIns="0" bIns="0" rtlCol="0" anchor="t"/>
          <a:lstStyle/>
          <a:p>
            <a:pPr indent="0" marL="0">
              <a:buNone/>
            </a:pPr>
            <a:r>
              <a:rPr lang="en-US" sz="1700" i="1" dirty="0" noProof="1">
                <a:solidFill>
                  <a:srgbClr val="EFE7D2"/>
                </a:solidFill>
                <a:latin typeface="Calibri" pitchFamily="34" charset="0"/>
                <a:ea typeface="Calibri" pitchFamily="34" charset="-122"/>
                <a:cs typeface="Calibri" pitchFamily="34" charset="-120"/>
              </a:rPr>
              <a:t xml:space="preserve">Friendly. Safe. Beautiful — and it takes all of us.</a:t>
            </a:r>
            <a:endParaRPr lang="en-US" sz="1700" dirty="0" noProof="1"/>
          </a:p>
        </p:txBody>
      </p:sp>
      <p:sp>
        <p:nvSpPr>
          <p:cNvPr id="9" name="Text 5"/>
          <p:cNvSpPr txBox="1"/>
          <p:nvPr/>
        </p:nvSpPr>
        <p:spPr>
          <a:xfrm>
            <a:off x="2377440" y="5550408"/>
            <a:ext cx="5833872" cy="329184"/>
          </a:xfrm>
          <a:prstGeom prst="rect">
            <a:avLst/>
          </a:prstGeom>
          <a:noFill/>
          <a:ln/>
        </p:spPr>
        <p:txBody>
          <a:bodyPr wrap="square" lIns="0" tIns="0" rIns="0" bIns="0" rtlCol="0" anchor="t"/>
          <a:lstStyle/>
          <a:p>
            <a:pPr indent="0" marL="0">
              <a:buNone/>
            </a:pPr>
            <a:r>
              <a:rPr lang="en-US" sz="1200" dirty="0" noProof="1">
                <a:solidFill>
                  <a:srgbClr val="CFC7B2"/>
                </a:solidFill>
                <a:latin typeface="Calibri" pitchFamily="34" charset="0"/>
                <a:ea typeface="Calibri" pitchFamily="34" charset="-122"/>
                <a:cs typeface="Calibri" pitchFamily="34" charset="-120"/>
              </a:rPr>
              <a:t>Indian Summer Homeowners Association  ·  ishoa.org  ·  Welcome home.</a:t>
            </a:r>
            <a:endParaRPr lang="en-US" sz="1200" dirty="0" noProof="1"/>
          </a:p>
        </p:txBody>
      </p:sp>
    </p:spTree>
  </p:cSld>
  <p:clrMapOvr>
    <a:masterClrMapping/>
  </p:clrMapOvr>
  <p:transition spd="slow" advTm="12000">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pic>
        <p:nvPicPr>
          <p:cNvPr id="90" name="Background photo"/>
          <p:cNvPicPr>
            <a:picLocks noChangeAspect="1"/>
          </p:cNvPicPr>
          <p:nvPr/>
        </p:nvPicPr>
        <p:blipFill>
          <a:blip r:embed="rIdBg"/>
          <a:stretch>
            <a:fillRect/>
          </a:stretch>
        </p:blipFill>
        <p:spPr>
          <a:xfrm>
            <a:off x="0" y="0"/>
            <a:ext cx="12192000" cy="6858000"/>
          </a:xfrm>
          <a:prstGeom prst="rect">
            <a:avLst/>
          </a:prstGeom>
        </p:spPr>
      </p:pic>
      <p:sp>
        <p:nvSpPr>
          <p:cNvPr id="91" name="Photo overlay"/>
          <p:cNvSpPr/>
          <p:nvPr/>
        </p:nvSpPr>
        <p:spPr>
          <a:xfrm>
            <a:off x="0" y="0"/>
            <a:ext cx="12192000" cy="6858000"/>
          </a:xfrm>
          <a:prstGeom prst="rect">
            <a:avLst/>
          </a:prstGeom>
          <a:solidFill>
            <a:srgbClr val="12241A">
              <a:alpha val="55000"/>
            </a:srgbClr>
          </a:solidFill>
          <a:ln>
            <a:noFill/>
          </a:ln>
        </p:spPr>
        <p:txBody>
          <a:bodyPr/>
          <a:lstStyle/>
          <a:p>
            <a:endParaRPr lang="en-US"/>
          </a:p>
        </p:txBody>
      </p:sp>
      <p:sp>
        <p:nvSpPr>
          <p:cNvPr id="150" name="Side panel"/>
          <p:cNvSpPr/>
          <p:nvPr/>
        </p:nvSpPr>
        <p:spPr>
          <a:xfrm>
            <a:off x="0" y="0"/>
            <a:ext cx="4000000" cy="6858000"/>
          </a:xfrm>
          <a:prstGeom prst="rect">
            <a:avLst/>
          </a:prstGeom>
          <a:solidFill>
            <a:srgbClr val="0F2015">
              <a:alpha val="87000"/>
            </a:srgbClr>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COMMUNITY MAP</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Finding your way around</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Every street, gate and neighborhood in Indian Summer, from the Yelm Highway entrance to the Rainier Road gate. The dashed outlines mark the named neighborhoods; four of them are sub-HOAs with their own boards.</a:t>
            </a:r>
            <a:endParaRPr lang="en-US" sz="1550" dirty="0" noProof="1"/>
          </a:p>
        </p:txBody>
      </p:sp>
      <p:pic>
        <p:nvPicPr>
          <p:cNvPr id="200" name="Community map"/>
          <p:cNvPicPr>
            <a:picLocks noChangeAspect="1"/>
          </p:cNvPicPr>
          <p:nvPr/>
        </p:nvPicPr>
        <p:blipFill>
          <a:blip r:embed="rIdMap"/>
          <a:stretch>
            <a:fillRect/>
          </a:stretch>
        </p:blipFill>
        <p:spPr>
          <a:xfrm>
            <a:off x="4386000" y="432000"/>
            <a:ext cx="7420000"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HOME PAGE</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Start on the front page</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Next meeting date and Zoom details, key phone numbers, and one-click buttons for the events calendar, text alerts, Hot News and reporting a maintenance issue.</a:t>
            </a:r>
            <a:endParaRPr lang="en-US" sz="1550" dirty="0" noProof="1"/>
          </a:p>
        </p:txBody>
      </p:sp>
      <p:pic>
        <p:nvPicPr>
          <p:cNvPr id="200" name="Community map"/>
          <p:cNvPicPr>
            <a:picLocks noChangeAspect="1"/>
          </p:cNvPicPr>
          <p:nvPr/>
        </p:nvPicPr>
        <p:blipFill>
          <a:blip r:embed="rIdMap"/>
          <a:stretch>
            <a:fillRect/>
          </a:stretch>
        </p:blipFill>
        <p:spPr>
          <a:xfrm>
            <a:off x="4403474" y="432000"/>
            <a:ext cx="7385051"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5.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HOT NEWS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Anything urgent</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Gate outages, road work, Board announcements and calls for candidates are posted here first. If something seems off in the neighborhood, check Hot News.</a:t>
            </a:r>
            <a:endParaRPr lang="en-US" sz="1550" dirty="0" noProof="1"/>
          </a:p>
        </p:txBody>
      </p:sp>
      <p:pic>
        <p:nvPicPr>
          <p:cNvPr id="200" name="Community map"/>
          <p:cNvPicPr>
            <a:picLocks noChangeAspect="1"/>
          </p:cNvPicPr>
          <p:nvPr/>
        </p:nvPicPr>
        <p:blipFill>
          <a:blip r:embed="rIdMap"/>
          <a:stretch>
            <a:fillRect/>
          </a:stretch>
        </p:blipFill>
        <p:spPr>
          <a:xfrm>
            <a:off x="4655452" y="432000"/>
            <a:ext cx="6881096"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EVENTS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The community calendar</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Every Board meeting, committee meeting, club night and social event, month by month. Click any entry for the time, location and Zoom details.</a:t>
            </a:r>
            <a:endParaRPr lang="en-US" sz="1550" dirty="0" noProof="1"/>
          </a:p>
        </p:txBody>
      </p:sp>
      <p:pic>
        <p:nvPicPr>
          <p:cNvPr id="200" name="Community map"/>
          <p:cNvPicPr>
            <a:picLocks noChangeAspect="1"/>
          </p:cNvPicPr>
          <p:nvPr/>
        </p:nvPicPr>
        <p:blipFill>
          <a:blip r:embed="rIdMap"/>
          <a:stretch>
            <a:fillRect/>
          </a:stretch>
        </p:blipFill>
        <p:spPr>
          <a:xfrm>
            <a:off x="4386000" y="504383"/>
            <a:ext cx="7420000" cy="5849433"/>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7.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FORMS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Forms, ready to download</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ARB applications, RFID and gate card orders, renter information, complaints and the committee volunteer application — fillable PDFs you can complete and send in.</a:t>
            </a:r>
            <a:endParaRPr lang="en-US" sz="1550" dirty="0" noProof="1"/>
          </a:p>
        </p:txBody>
      </p:sp>
      <p:pic>
        <p:nvPicPr>
          <p:cNvPr id="200" name="Community map"/>
          <p:cNvPicPr>
            <a:picLocks noChangeAspect="1"/>
          </p:cNvPicPr>
          <p:nvPr/>
        </p:nvPicPr>
        <p:blipFill>
          <a:blip r:embed="rIdMap"/>
          <a:stretch>
            <a:fillRect/>
          </a:stretch>
        </p:blipFill>
        <p:spPr>
          <a:xfrm>
            <a:off x="4659834" y="432000"/>
            <a:ext cx="6872331"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8.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CONTACTS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Who to call</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Board members, committee chairs, the gate house, VIS Management and sub-HOA contacts in one searchable list, with phone numbers and email.</a:t>
            </a:r>
            <a:endParaRPr lang="en-US" sz="1550" dirty="0" noProof="1"/>
          </a:p>
        </p:txBody>
      </p:sp>
      <p:pic>
        <p:nvPicPr>
          <p:cNvPr id="200" name="Community map"/>
          <p:cNvPicPr>
            <a:picLocks noChangeAspect="1"/>
          </p:cNvPicPr>
          <p:nvPr/>
        </p:nvPicPr>
        <p:blipFill>
          <a:blip r:embed="rIdMap"/>
          <a:stretch>
            <a:fillRect/>
          </a:stretch>
        </p:blipFill>
        <p:spPr>
          <a:xfrm>
            <a:off x="4535089" y="432000"/>
            <a:ext cx="7121821"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pic>
        <p:nvPicPr>
          <p:cNvPr id="90" name="Background photo"/>
          <p:cNvPicPr>
            <a:picLocks noChangeAspect="1"/>
          </p:cNvPicPr>
          <p:nvPr/>
        </p:nvPicPr>
        <p:blipFill>
          <a:blip r:embed="rIdBg"/>
          <a:stretch>
            <a:fillRect/>
          </a:stretch>
        </p:blipFill>
        <p:spPr>
          <a:xfrm>
            <a:off x="0" y="0"/>
            <a:ext cx="12192000" cy="6858000"/>
          </a:xfrm>
          <a:prstGeom prst="rect">
            <a:avLst/>
          </a:prstGeom>
        </p:spPr>
      </p:pic>
      <p:sp>
        <p:nvSpPr>
          <p:cNvPr id="91" name="Photo overlay"/>
          <p:cNvSpPr/>
          <p:nvPr/>
        </p:nvSpPr>
        <p:spPr>
          <a:xfrm>
            <a:off x="0" y="0"/>
            <a:ext cx="12192000" cy="6858000"/>
          </a:xfrm>
          <a:prstGeom prst="rect">
            <a:avLst/>
          </a:prstGeom>
          <a:solidFill>
            <a:srgbClr val="12241A">
              <a:alpha val="55000"/>
            </a:srgbClr>
          </a:solidFill>
          <a:ln>
            <a:noFill/>
          </a:ln>
        </p:spPr>
        <p:txBody>
          <a:bodyPr/>
          <a:lstStyle/>
          <a:p>
            <a:endParaRPr lang="en-US"/>
          </a:p>
        </p:txBody>
      </p:sp>
      <p:sp>
        <p:nvSpPr>
          <p:cNvPr id="150" name="Side panel"/>
          <p:cNvSpPr/>
          <p:nvPr/>
        </p:nvSpPr>
        <p:spPr>
          <a:xfrm>
            <a:off x="0" y="0"/>
            <a:ext cx="4000000" cy="6858000"/>
          </a:xfrm>
          <a:prstGeom prst="rect">
            <a:avLst/>
          </a:prstGeom>
          <a:solidFill>
            <a:srgbClr val="0F2015">
              <a:alpha val="87000"/>
            </a:srgbClr>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NATURE PRESERVE · TRAIL MAP</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Two ways onto the trail</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Trail entrances are at the clubhouse and on Prestwick Lane SE, by the bulletin board. The two-thirds-mile trail winds through 33 acres of forest and past the seasonal pond — the hiker marks the Prestwick entrance.</a:t>
            </a:r>
            <a:endParaRPr lang="en-US" sz="1550" dirty="0" noProof="1"/>
          </a:p>
        </p:txBody>
      </p:sp>
      <p:pic>
        <p:nvPicPr>
          <p:cNvPr id="200" name="Community map"/>
          <p:cNvPicPr>
            <a:picLocks noChangeAspect="1"/>
          </p:cNvPicPr>
          <p:nvPr/>
        </p:nvPicPr>
        <p:blipFill>
          <a:blip r:embed="rIdMap"/>
          <a:stretch>
            <a:fillRect/>
          </a:stretch>
        </p:blipFill>
        <p:spPr>
          <a:xfrm>
            <a:off x="6263811" y="432000"/>
            <a:ext cx="3664378"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ISHOA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Summer New Resident Orientation 2026</dc:title>
  <dc:subject>PptxGenJS Presentation</dc:subject>
  <dc:creator>Indian Summer Homeowners Association</dc:creator>
  <cp:lastModifiedBy>Indian Summer Homeowners Association</cp:lastModifiedBy>
  <cp:revision>1</cp:revision>
  <dcterms:created xsi:type="dcterms:W3CDTF">2026-08-28T16:53:52Z</dcterms:created>
  <dcterms:modified xsi:type="dcterms:W3CDTF">2026-08-28T16:53:52Z</dcterms:modified>
</cp:coreProperties>
</file>